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57" r:id="rId3"/>
    <p:sldId id="260" r:id="rId4"/>
    <p:sldId id="284" r:id="rId5"/>
    <p:sldId id="285" r:id="rId6"/>
    <p:sldId id="286" r:id="rId7"/>
    <p:sldId id="261" r:id="rId8"/>
    <p:sldId id="262" r:id="rId9"/>
    <p:sldId id="263" r:id="rId10"/>
    <p:sldId id="270" r:id="rId11"/>
    <p:sldId id="272" r:id="rId12"/>
    <p:sldId id="271" r:id="rId13"/>
    <p:sldId id="287" r:id="rId14"/>
    <p:sldId id="288" r:id="rId15"/>
    <p:sldId id="278" r:id="rId16"/>
    <p:sldId id="273" r:id="rId17"/>
  </p:sldIdLst>
  <p:sldSz cx="12192000" cy="6858000"/>
  <p:notesSz cx="6858000" cy="9144000"/>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39EDE97-FA50-44E3-856E-AB85D9BD67F5}" v="34" dt="2026-04-27T06:55:28.06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5706" autoAdjust="0"/>
  </p:normalViewPr>
  <p:slideViewPr>
    <p:cSldViewPr snapToGrid="0">
      <p:cViewPr varScale="1">
        <p:scale>
          <a:sx n="91" d="100"/>
          <a:sy n="91" d="100"/>
        </p:scale>
        <p:origin x="322" y="72"/>
      </p:cViewPr>
      <p:guideLst/>
    </p:cSldViewPr>
  </p:slideViewPr>
  <p:notesTextViewPr>
    <p:cViewPr>
      <p:scale>
        <a:sx n="1" d="1"/>
        <a:sy n="1" d="1"/>
      </p:scale>
      <p:origin x="0" y="0"/>
    </p:cViewPr>
  </p:notesTextViewPr>
  <p:notesViewPr>
    <p:cSldViewPr snapToGrid="0">
      <p:cViewPr varScale="1">
        <p:scale>
          <a:sx n="72" d="100"/>
          <a:sy n="72" d="100"/>
        </p:scale>
        <p:origin x="3010" y="77"/>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even Šprlje" userId="f10aad0f-0067-42e9-ad55-1aba6ebdd7fb" providerId="ADAL" clId="{7D123BDB-F4AB-469C-ABCB-89C12AB48222}"/>
    <pc:docChg chg="custSel addSld delSld modSld">
      <pc:chgData name="Neven Šprlje" userId="f10aad0f-0067-42e9-ad55-1aba6ebdd7fb" providerId="ADAL" clId="{7D123BDB-F4AB-469C-ABCB-89C12AB48222}" dt="2026-04-27T13:13:31.600" v="162" actId="47"/>
      <pc:docMkLst>
        <pc:docMk/>
      </pc:docMkLst>
      <pc:sldChg chg="modNotesTx">
        <pc:chgData name="Neven Šprlje" userId="f10aad0f-0067-42e9-ad55-1aba6ebdd7fb" providerId="ADAL" clId="{7D123BDB-F4AB-469C-ABCB-89C12AB48222}" dt="2026-04-27T13:05:35.548" v="145" actId="6549"/>
        <pc:sldMkLst>
          <pc:docMk/>
          <pc:sldMk cId="2619591546" sldId="256"/>
        </pc:sldMkLst>
      </pc:sldChg>
      <pc:sldChg chg="modNotesTx">
        <pc:chgData name="Neven Šprlje" userId="f10aad0f-0067-42e9-ad55-1aba6ebdd7fb" providerId="ADAL" clId="{7D123BDB-F4AB-469C-ABCB-89C12AB48222}" dt="2026-04-27T13:05:39.183" v="146" actId="6549"/>
        <pc:sldMkLst>
          <pc:docMk/>
          <pc:sldMk cId="1657014748" sldId="257"/>
        </pc:sldMkLst>
      </pc:sldChg>
      <pc:sldChg chg="modNotesTx">
        <pc:chgData name="Neven Šprlje" userId="f10aad0f-0067-42e9-ad55-1aba6ebdd7fb" providerId="ADAL" clId="{7D123BDB-F4AB-469C-ABCB-89C12AB48222}" dt="2026-04-27T13:05:42.700" v="147" actId="6549"/>
        <pc:sldMkLst>
          <pc:docMk/>
          <pc:sldMk cId="3422147792" sldId="260"/>
        </pc:sldMkLst>
      </pc:sldChg>
      <pc:sldChg chg="modNotesTx">
        <pc:chgData name="Neven Šprlje" userId="f10aad0f-0067-42e9-ad55-1aba6ebdd7fb" providerId="ADAL" clId="{7D123BDB-F4AB-469C-ABCB-89C12AB48222}" dt="2026-04-27T13:06:02.713" v="151" actId="6549"/>
        <pc:sldMkLst>
          <pc:docMk/>
          <pc:sldMk cId="1657661672" sldId="261"/>
        </pc:sldMkLst>
      </pc:sldChg>
      <pc:sldChg chg="modNotesTx">
        <pc:chgData name="Neven Šprlje" userId="f10aad0f-0067-42e9-ad55-1aba6ebdd7fb" providerId="ADAL" clId="{7D123BDB-F4AB-469C-ABCB-89C12AB48222}" dt="2026-04-27T13:06:06.182" v="152" actId="6549"/>
        <pc:sldMkLst>
          <pc:docMk/>
          <pc:sldMk cId="364970416" sldId="262"/>
        </pc:sldMkLst>
      </pc:sldChg>
      <pc:sldChg chg="modNotesTx">
        <pc:chgData name="Neven Šprlje" userId="f10aad0f-0067-42e9-ad55-1aba6ebdd7fb" providerId="ADAL" clId="{7D123BDB-F4AB-469C-ABCB-89C12AB48222}" dt="2026-04-27T13:06:09.798" v="153" actId="6549"/>
        <pc:sldMkLst>
          <pc:docMk/>
          <pc:sldMk cId="118431566" sldId="263"/>
        </pc:sldMkLst>
      </pc:sldChg>
      <pc:sldChg chg="modNotesTx">
        <pc:chgData name="Neven Šprlje" userId="f10aad0f-0067-42e9-ad55-1aba6ebdd7fb" providerId="ADAL" clId="{7D123BDB-F4AB-469C-ABCB-89C12AB48222}" dt="2026-04-27T13:06:15.440" v="154" actId="6549"/>
        <pc:sldMkLst>
          <pc:docMk/>
          <pc:sldMk cId="2230685789" sldId="270"/>
        </pc:sldMkLst>
      </pc:sldChg>
      <pc:sldChg chg="modNotesTx">
        <pc:chgData name="Neven Šprlje" userId="f10aad0f-0067-42e9-ad55-1aba6ebdd7fb" providerId="ADAL" clId="{7D123BDB-F4AB-469C-ABCB-89C12AB48222}" dt="2026-04-27T13:06:21.864" v="156" actId="6549"/>
        <pc:sldMkLst>
          <pc:docMk/>
          <pc:sldMk cId="364831294" sldId="271"/>
        </pc:sldMkLst>
      </pc:sldChg>
      <pc:sldChg chg="modNotesTx">
        <pc:chgData name="Neven Šprlje" userId="f10aad0f-0067-42e9-ad55-1aba6ebdd7fb" providerId="ADAL" clId="{7D123BDB-F4AB-469C-ABCB-89C12AB48222}" dt="2026-04-27T13:06:18.720" v="155" actId="6549"/>
        <pc:sldMkLst>
          <pc:docMk/>
          <pc:sldMk cId="837620082" sldId="272"/>
        </pc:sldMkLst>
      </pc:sldChg>
      <pc:sldChg chg="modNotesTx">
        <pc:chgData name="Neven Šprlje" userId="f10aad0f-0067-42e9-ad55-1aba6ebdd7fb" providerId="ADAL" clId="{7D123BDB-F4AB-469C-ABCB-89C12AB48222}" dt="2026-04-27T13:06:48.518" v="161" actId="6549"/>
        <pc:sldMkLst>
          <pc:docMk/>
          <pc:sldMk cId="4209355962" sldId="273"/>
        </pc:sldMkLst>
      </pc:sldChg>
      <pc:sldChg chg="modNotesTx">
        <pc:chgData name="Neven Šprlje" userId="f10aad0f-0067-42e9-ad55-1aba6ebdd7fb" providerId="ADAL" clId="{7D123BDB-F4AB-469C-ABCB-89C12AB48222}" dt="2026-04-27T13:06:44.586" v="160" actId="6549"/>
        <pc:sldMkLst>
          <pc:docMk/>
          <pc:sldMk cId="2994780313" sldId="278"/>
        </pc:sldMkLst>
      </pc:sldChg>
      <pc:sldChg chg="modNotesTx">
        <pc:chgData name="Neven Šprlje" userId="f10aad0f-0067-42e9-ad55-1aba6ebdd7fb" providerId="ADAL" clId="{7D123BDB-F4AB-469C-ABCB-89C12AB48222}" dt="2026-04-27T13:05:46.483" v="148" actId="6549"/>
        <pc:sldMkLst>
          <pc:docMk/>
          <pc:sldMk cId="1461799617" sldId="284"/>
        </pc:sldMkLst>
      </pc:sldChg>
      <pc:sldChg chg="modNotesTx">
        <pc:chgData name="Neven Šprlje" userId="f10aad0f-0067-42e9-ad55-1aba6ebdd7fb" providerId="ADAL" clId="{7D123BDB-F4AB-469C-ABCB-89C12AB48222}" dt="2026-04-27T13:05:49.685" v="149" actId="6549"/>
        <pc:sldMkLst>
          <pc:docMk/>
          <pc:sldMk cId="1214930258" sldId="285"/>
        </pc:sldMkLst>
      </pc:sldChg>
      <pc:sldChg chg="modNotesTx">
        <pc:chgData name="Neven Šprlje" userId="f10aad0f-0067-42e9-ad55-1aba6ebdd7fb" providerId="ADAL" clId="{7D123BDB-F4AB-469C-ABCB-89C12AB48222}" dt="2026-04-27T13:05:54.731" v="150" actId="6549"/>
        <pc:sldMkLst>
          <pc:docMk/>
          <pc:sldMk cId="627127405" sldId="286"/>
        </pc:sldMkLst>
      </pc:sldChg>
      <pc:sldChg chg="modSp mod modAnim modNotesTx">
        <pc:chgData name="Neven Šprlje" userId="f10aad0f-0067-42e9-ad55-1aba6ebdd7fb" providerId="ADAL" clId="{7D123BDB-F4AB-469C-ABCB-89C12AB48222}" dt="2026-04-27T13:06:27.228" v="157" actId="6549"/>
        <pc:sldMkLst>
          <pc:docMk/>
          <pc:sldMk cId="2239459812" sldId="287"/>
        </pc:sldMkLst>
        <pc:spChg chg="mod">
          <ac:chgData name="Neven Šprlje" userId="f10aad0f-0067-42e9-ad55-1aba6ebdd7fb" providerId="ADAL" clId="{7D123BDB-F4AB-469C-ABCB-89C12AB48222}" dt="2026-04-27T06:54:48.756" v="12" actId="20577"/>
          <ac:spMkLst>
            <pc:docMk/>
            <pc:sldMk cId="2239459812" sldId="287"/>
            <ac:spMk id="3" creationId="{DEB87E0E-E453-FCB9-78C9-044D151762AA}"/>
          </ac:spMkLst>
        </pc:spChg>
      </pc:sldChg>
      <pc:sldChg chg="modSp modAnim modNotesTx">
        <pc:chgData name="Neven Šprlje" userId="f10aad0f-0067-42e9-ad55-1aba6ebdd7fb" providerId="ADAL" clId="{7D123BDB-F4AB-469C-ABCB-89C12AB48222}" dt="2026-04-27T13:06:30.754" v="158" actId="6549"/>
        <pc:sldMkLst>
          <pc:docMk/>
          <pc:sldMk cId="444867399" sldId="288"/>
        </pc:sldMkLst>
        <pc:spChg chg="mod">
          <ac:chgData name="Neven Šprlje" userId="f10aad0f-0067-42e9-ad55-1aba6ebdd7fb" providerId="ADAL" clId="{7D123BDB-F4AB-469C-ABCB-89C12AB48222}" dt="2026-04-27T06:55:00.912" v="33" actId="20577"/>
          <ac:spMkLst>
            <pc:docMk/>
            <pc:sldMk cId="444867399" sldId="288"/>
            <ac:spMk id="3" creationId="{E7EFBFA8-6EC4-D659-2825-02A851C944E5}"/>
          </ac:spMkLst>
        </pc:spChg>
      </pc:sldChg>
      <pc:sldChg chg="del modNotesTx">
        <pc:chgData name="Neven Šprlje" userId="f10aad0f-0067-42e9-ad55-1aba6ebdd7fb" providerId="ADAL" clId="{7D123BDB-F4AB-469C-ABCB-89C12AB48222}" dt="2026-04-27T13:13:31.600" v="162" actId="47"/>
        <pc:sldMkLst>
          <pc:docMk/>
          <pc:sldMk cId="149750800" sldId="289"/>
        </pc:sldMkLst>
      </pc:sldChg>
      <pc:sldChg chg="del">
        <pc:chgData name="Neven Šprlje" userId="f10aad0f-0067-42e9-ad55-1aba6ebdd7fb" providerId="ADAL" clId="{7D123BDB-F4AB-469C-ABCB-89C12AB48222}" dt="2026-04-27T13:13:31.600" v="162" actId="47"/>
        <pc:sldMkLst>
          <pc:docMk/>
          <pc:sldMk cId="1060207324" sldId="290"/>
        </pc:sldMkLst>
      </pc:sldChg>
      <pc:sldChg chg="del">
        <pc:chgData name="Neven Šprlje" userId="f10aad0f-0067-42e9-ad55-1aba6ebdd7fb" providerId="ADAL" clId="{7D123BDB-F4AB-469C-ABCB-89C12AB48222}" dt="2026-04-27T13:13:31.600" v="162" actId="47"/>
        <pc:sldMkLst>
          <pc:docMk/>
          <pc:sldMk cId="544891420" sldId="291"/>
        </pc:sldMkLst>
      </pc:sldChg>
      <pc:sldChg chg="addSp delSp modSp add del mod">
        <pc:chgData name="Neven Šprlje" userId="f10aad0f-0067-42e9-ad55-1aba6ebdd7fb" providerId="ADAL" clId="{7D123BDB-F4AB-469C-ABCB-89C12AB48222}" dt="2026-04-27T13:13:31.600" v="162" actId="47"/>
        <pc:sldMkLst>
          <pc:docMk/>
          <pc:sldMk cId="3315869470" sldId="292"/>
        </pc:sldMkLst>
        <pc:picChg chg="add mod">
          <ac:chgData name="Neven Šprlje" userId="f10aad0f-0067-42e9-ad55-1aba6ebdd7fb" providerId="ADAL" clId="{7D123BDB-F4AB-469C-ABCB-89C12AB48222}" dt="2026-04-27T06:56:32.040" v="42" actId="14100"/>
          <ac:picMkLst>
            <pc:docMk/>
            <pc:sldMk cId="3315869470" sldId="292"/>
            <ac:picMk id="3" creationId="{DB1B58A5-FDB3-917F-B15B-8805D4CFAEA6}"/>
          </ac:picMkLst>
        </pc:picChg>
        <pc:picChg chg="add mod">
          <ac:chgData name="Neven Šprlje" userId="f10aad0f-0067-42e9-ad55-1aba6ebdd7fb" providerId="ADAL" clId="{7D123BDB-F4AB-469C-ABCB-89C12AB48222}" dt="2026-04-27T06:57:05.807" v="47" actId="14100"/>
          <ac:picMkLst>
            <pc:docMk/>
            <pc:sldMk cId="3315869470" sldId="292"/>
            <ac:picMk id="12" creationId="{5684B6A5-350C-B7B6-8E9E-0605FDB94A7E}"/>
          </ac:picMkLst>
        </pc:picChg>
        <pc:picChg chg="del">
          <ac:chgData name="Neven Šprlje" userId="f10aad0f-0067-42e9-ad55-1aba6ebdd7fb" providerId="ADAL" clId="{7D123BDB-F4AB-469C-ABCB-89C12AB48222}" dt="2026-04-27T06:55:30.975" v="35" actId="478"/>
          <ac:picMkLst>
            <pc:docMk/>
            <pc:sldMk cId="3315869470" sldId="292"/>
            <ac:picMk id="14" creationId="{11FA3864-5838-9D35-5AEF-FF6DC9E6329B}"/>
          </ac:picMkLst>
        </pc:picChg>
        <pc:picChg chg="del">
          <ac:chgData name="Neven Šprlje" userId="f10aad0f-0067-42e9-ad55-1aba6ebdd7fb" providerId="ADAL" clId="{7D123BDB-F4AB-469C-ABCB-89C12AB48222}" dt="2026-04-27T06:55:32.249" v="36" actId="478"/>
          <ac:picMkLst>
            <pc:docMk/>
            <pc:sldMk cId="3315869470" sldId="292"/>
            <ac:picMk id="16" creationId="{A99F63E7-D034-C61B-18E2-543D1ADC310C}"/>
          </ac:picMkLst>
        </pc:picChg>
        <pc:picChg chg="add mod">
          <ac:chgData name="Neven Šprlje" userId="f10aad0f-0067-42e9-ad55-1aba6ebdd7fb" providerId="ADAL" clId="{7D123BDB-F4AB-469C-ABCB-89C12AB48222}" dt="2026-04-27T06:57:40.499" v="52" actId="14100"/>
          <ac:picMkLst>
            <pc:docMk/>
            <pc:sldMk cId="3315869470" sldId="292"/>
            <ac:picMk id="17" creationId="{10D83DC3-161F-E349-7582-2672F5846D91}"/>
          </ac:picMkLst>
        </pc:picChg>
        <pc:picChg chg="add mod">
          <ac:chgData name="Neven Šprlje" userId="f10aad0f-0067-42e9-ad55-1aba6ebdd7fb" providerId="ADAL" clId="{7D123BDB-F4AB-469C-ABCB-89C12AB48222}" dt="2026-04-27T06:58:21.852" v="57" actId="14100"/>
          <ac:picMkLst>
            <pc:docMk/>
            <pc:sldMk cId="3315869470" sldId="292"/>
            <ac:picMk id="19" creationId="{3D83DF9A-6BF4-8293-D683-BBD8F21C0319}"/>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zervirano mjesto zaglavlja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hr-HR"/>
          </a:p>
        </p:txBody>
      </p:sp>
      <p:sp>
        <p:nvSpPr>
          <p:cNvPr id="3" name="Rezervirano mjesto datum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C0C61B5-2147-4C1A-A80C-6C1E601674B2}" type="datetimeFigureOut">
              <a:rPr lang="hr-HR" smtClean="0"/>
              <a:t>27.4.2026.</a:t>
            </a:fld>
            <a:endParaRPr lang="hr-HR"/>
          </a:p>
        </p:txBody>
      </p:sp>
      <p:sp>
        <p:nvSpPr>
          <p:cNvPr id="4" name="Rezervirano mjesto slike slajd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hr-HR"/>
          </a:p>
        </p:txBody>
      </p:sp>
      <p:sp>
        <p:nvSpPr>
          <p:cNvPr id="5" name="Rezervirano mjesto bilježaka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p>
        </p:txBody>
      </p:sp>
      <p:sp>
        <p:nvSpPr>
          <p:cNvPr id="6" name="Rezervirano mjesto podnožj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hr-HR"/>
          </a:p>
        </p:txBody>
      </p:sp>
      <p:sp>
        <p:nvSpPr>
          <p:cNvPr id="7" name="Rezervirano mjesto broja slajd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78D7A12-5AE1-4568-958A-9FBF9FAE083A}" type="slidenum">
              <a:rPr lang="hr-HR" smtClean="0"/>
              <a:t>‹#›</a:t>
            </a:fld>
            <a:endParaRPr lang="hr-HR"/>
          </a:p>
        </p:txBody>
      </p:sp>
    </p:spTree>
    <p:extLst>
      <p:ext uri="{BB962C8B-B14F-4D97-AF65-F5344CB8AC3E}">
        <p14:creationId xmlns:p14="http://schemas.microsoft.com/office/powerpoint/2010/main" val="5470146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endParaRPr lang="hr-HR" dirty="0"/>
          </a:p>
        </p:txBody>
      </p:sp>
      <p:sp>
        <p:nvSpPr>
          <p:cNvPr id="4" name="Rezervirano mjesto broja slajda 3"/>
          <p:cNvSpPr>
            <a:spLocks noGrp="1"/>
          </p:cNvSpPr>
          <p:nvPr>
            <p:ph type="sldNum" sz="quarter" idx="5"/>
          </p:nvPr>
        </p:nvSpPr>
        <p:spPr/>
        <p:txBody>
          <a:bodyPr/>
          <a:lstStyle/>
          <a:p>
            <a:fld id="{978D7A12-5AE1-4568-958A-9FBF9FAE083A}" type="slidenum">
              <a:rPr lang="hr-HR" smtClean="0"/>
              <a:t>1</a:t>
            </a:fld>
            <a:endParaRPr lang="hr-HR"/>
          </a:p>
        </p:txBody>
      </p:sp>
    </p:spTree>
    <p:extLst>
      <p:ext uri="{BB962C8B-B14F-4D97-AF65-F5344CB8AC3E}">
        <p14:creationId xmlns:p14="http://schemas.microsoft.com/office/powerpoint/2010/main" val="272537181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endParaRPr lang="hr-HR" sz="1400" dirty="0"/>
          </a:p>
        </p:txBody>
      </p:sp>
      <p:sp>
        <p:nvSpPr>
          <p:cNvPr id="4" name="Rezervirano mjesto broja slajda 3"/>
          <p:cNvSpPr>
            <a:spLocks noGrp="1"/>
          </p:cNvSpPr>
          <p:nvPr>
            <p:ph type="sldNum" sz="quarter" idx="5"/>
          </p:nvPr>
        </p:nvSpPr>
        <p:spPr/>
        <p:txBody>
          <a:bodyPr/>
          <a:lstStyle/>
          <a:p>
            <a:fld id="{978D7A12-5AE1-4568-958A-9FBF9FAE083A}" type="slidenum">
              <a:rPr lang="hr-HR" smtClean="0"/>
              <a:t>10</a:t>
            </a:fld>
            <a:endParaRPr lang="hr-HR"/>
          </a:p>
        </p:txBody>
      </p:sp>
    </p:spTree>
    <p:extLst>
      <p:ext uri="{BB962C8B-B14F-4D97-AF65-F5344CB8AC3E}">
        <p14:creationId xmlns:p14="http://schemas.microsoft.com/office/powerpoint/2010/main" val="29341908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pPr marL="285750" indent="-285750">
              <a:buFontTx/>
              <a:buChar char="-"/>
            </a:pPr>
            <a:endParaRPr lang="hr-HR" sz="1400" dirty="0"/>
          </a:p>
        </p:txBody>
      </p:sp>
      <p:sp>
        <p:nvSpPr>
          <p:cNvPr id="4" name="Rezervirano mjesto broja slajda 3"/>
          <p:cNvSpPr>
            <a:spLocks noGrp="1"/>
          </p:cNvSpPr>
          <p:nvPr>
            <p:ph type="sldNum" sz="quarter" idx="5"/>
          </p:nvPr>
        </p:nvSpPr>
        <p:spPr/>
        <p:txBody>
          <a:bodyPr/>
          <a:lstStyle/>
          <a:p>
            <a:fld id="{978D7A12-5AE1-4568-958A-9FBF9FAE083A}" type="slidenum">
              <a:rPr lang="hr-HR" smtClean="0"/>
              <a:t>11</a:t>
            </a:fld>
            <a:endParaRPr lang="hr-HR"/>
          </a:p>
        </p:txBody>
      </p:sp>
    </p:spTree>
    <p:extLst>
      <p:ext uri="{BB962C8B-B14F-4D97-AF65-F5344CB8AC3E}">
        <p14:creationId xmlns:p14="http://schemas.microsoft.com/office/powerpoint/2010/main" val="16935662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pPr marL="285750" indent="-285750">
              <a:buFontTx/>
              <a:buChar char="-"/>
            </a:pPr>
            <a:endParaRPr lang="hr-HR" sz="1400" dirty="0"/>
          </a:p>
        </p:txBody>
      </p:sp>
      <p:sp>
        <p:nvSpPr>
          <p:cNvPr id="4" name="Rezervirano mjesto broja slajda 3"/>
          <p:cNvSpPr>
            <a:spLocks noGrp="1"/>
          </p:cNvSpPr>
          <p:nvPr>
            <p:ph type="sldNum" sz="quarter" idx="5"/>
          </p:nvPr>
        </p:nvSpPr>
        <p:spPr/>
        <p:txBody>
          <a:bodyPr/>
          <a:lstStyle/>
          <a:p>
            <a:fld id="{978D7A12-5AE1-4568-958A-9FBF9FAE083A}" type="slidenum">
              <a:rPr lang="hr-HR" smtClean="0"/>
              <a:t>12</a:t>
            </a:fld>
            <a:endParaRPr lang="hr-HR"/>
          </a:p>
        </p:txBody>
      </p:sp>
    </p:spTree>
    <p:extLst>
      <p:ext uri="{BB962C8B-B14F-4D97-AF65-F5344CB8AC3E}">
        <p14:creationId xmlns:p14="http://schemas.microsoft.com/office/powerpoint/2010/main" val="87631598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335C62-AB47-5EF7-4828-BB9A0677664B}"/>
            </a:ext>
          </a:extLst>
        </p:cNvPr>
        <p:cNvGrpSpPr/>
        <p:nvPr/>
      </p:nvGrpSpPr>
      <p:grpSpPr>
        <a:xfrm>
          <a:off x="0" y="0"/>
          <a:ext cx="0" cy="0"/>
          <a:chOff x="0" y="0"/>
          <a:chExt cx="0" cy="0"/>
        </a:xfrm>
      </p:grpSpPr>
      <p:sp>
        <p:nvSpPr>
          <p:cNvPr id="2" name="Rezervirano mjesto slike slajda 1">
            <a:extLst>
              <a:ext uri="{FF2B5EF4-FFF2-40B4-BE49-F238E27FC236}">
                <a16:creationId xmlns:a16="http://schemas.microsoft.com/office/drawing/2014/main" id="{8E966A59-6446-0C2F-8B46-322AF84E7CB9}"/>
              </a:ext>
            </a:extLst>
          </p:cNvPr>
          <p:cNvSpPr>
            <a:spLocks noGrp="1" noRot="1" noChangeAspect="1"/>
          </p:cNvSpPr>
          <p:nvPr>
            <p:ph type="sldImg"/>
          </p:nvPr>
        </p:nvSpPr>
        <p:spPr/>
      </p:sp>
      <p:sp>
        <p:nvSpPr>
          <p:cNvPr id="3" name="Rezervirano mjesto bilježaka 2">
            <a:extLst>
              <a:ext uri="{FF2B5EF4-FFF2-40B4-BE49-F238E27FC236}">
                <a16:creationId xmlns:a16="http://schemas.microsoft.com/office/drawing/2014/main" id="{01A3807D-68CB-8C2A-F2F7-EA634CEA110D}"/>
              </a:ext>
            </a:extLst>
          </p:cNvPr>
          <p:cNvSpPr>
            <a:spLocks noGrp="1"/>
          </p:cNvSpPr>
          <p:nvPr>
            <p:ph type="body" idx="1"/>
          </p:nvPr>
        </p:nvSpPr>
        <p:spPr/>
        <p:txBody>
          <a:bodyPr/>
          <a:lstStyle/>
          <a:p>
            <a:endParaRPr lang="hr-HR" sz="1400" dirty="0"/>
          </a:p>
        </p:txBody>
      </p:sp>
      <p:sp>
        <p:nvSpPr>
          <p:cNvPr id="4" name="Rezervirano mjesto broja slajda 3">
            <a:extLst>
              <a:ext uri="{FF2B5EF4-FFF2-40B4-BE49-F238E27FC236}">
                <a16:creationId xmlns:a16="http://schemas.microsoft.com/office/drawing/2014/main" id="{524F8851-BA32-0CDD-FFCE-0E013F1A2F46}"/>
              </a:ext>
            </a:extLst>
          </p:cNvPr>
          <p:cNvSpPr>
            <a:spLocks noGrp="1"/>
          </p:cNvSpPr>
          <p:nvPr>
            <p:ph type="sldNum" sz="quarter" idx="5"/>
          </p:nvPr>
        </p:nvSpPr>
        <p:spPr/>
        <p:txBody>
          <a:bodyPr/>
          <a:lstStyle/>
          <a:p>
            <a:fld id="{978D7A12-5AE1-4568-958A-9FBF9FAE083A}" type="slidenum">
              <a:rPr lang="hr-HR" smtClean="0"/>
              <a:t>13</a:t>
            </a:fld>
            <a:endParaRPr lang="hr-HR"/>
          </a:p>
        </p:txBody>
      </p:sp>
    </p:spTree>
    <p:extLst>
      <p:ext uri="{BB962C8B-B14F-4D97-AF65-F5344CB8AC3E}">
        <p14:creationId xmlns:p14="http://schemas.microsoft.com/office/powerpoint/2010/main" val="304285516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1187C0-9C70-78F0-4C73-233A1CD761FE}"/>
            </a:ext>
          </a:extLst>
        </p:cNvPr>
        <p:cNvGrpSpPr/>
        <p:nvPr/>
      </p:nvGrpSpPr>
      <p:grpSpPr>
        <a:xfrm>
          <a:off x="0" y="0"/>
          <a:ext cx="0" cy="0"/>
          <a:chOff x="0" y="0"/>
          <a:chExt cx="0" cy="0"/>
        </a:xfrm>
      </p:grpSpPr>
      <p:sp>
        <p:nvSpPr>
          <p:cNvPr id="2" name="Rezervirano mjesto slike slajda 1">
            <a:extLst>
              <a:ext uri="{FF2B5EF4-FFF2-40B4-BE49-F238E27FC236}">
                <a16:creationId xmlns:a16="http://schemas.microsoft.com/office/drawing/2014/main" id="{DFC3C328-AC33-C2F6-41A3-169D2D873477}"/>
              </a:ext>
            </a:extLst>
          </p:cNvPr>
          <p:cNvSpPr>
            <a:spLocks noGrp="1" noRot="1" noChangeAspect="1"/>
          </p:cNvSpPr>
          <p:nvPr>
            <p:ph type="sldImg"/>
          </p:nvPr>
        </p:nvSpPr>
        <p:spPr/>
      </p:sp>
      <p:sp>
        <p:nvSpPr>
          <p:cNvPr id="3" name="Rezervirano mjesto bilježaka 2">
            <a:extLst>
              <a:ext uri="{FF2B5EF4-FFF2-40B4-BE49-F238E27FC236}">
                <a16:creationId xmlns:a16="http://schemas.microsoft.com/office/drawing/2014/main" id="{961F7A8A-EBCB-9A44-BA44-F3BD09C44ED9}"/>
              </a:ext>
            </a:extLst>
          </p:cNvPr>
          <p:cNvSpPr>
            <a:spLocks noGrp="1"/>
          </p:cNvSpPr>
          <p:nvPr>
            <p:ph type="body" idx="1"/>
          </p:nvPr>
        </p:nvSpPr>
        <p:spPr/>
        <p:txBody>
          <a:bodyPr/>
          <a:lstStyle/>
          <a:p>
            <a:endParaRPr lang="hr-HR" sz="1400" dirty="0"/>
          </a:p>
        </p:txBody>
      </p:sp>
      <p:sp>
        <p:nvSpPr>
          <p:cNvPr id="4" name="Rezervirano mjesto broja slajda 3">
            <a:extLst>
              <a:ext uri="{FF2B5EF4-FFF2-40B4-BE49-F238E27FC236}">
                <a16:creationId xmlns:a16="http://schemas.microsoft.com/office/drawing/2014/main" id="{4FD7FDFD-0437-0581-DAC3-1FEB59A07AF4}"/>
              </a:ext>
            </a:extLst>
          </p:cNvPr>
          <p:cNvSpPr>
            <a:spLocks noGrp="1"/>
          </p:cNvSpPr>
          <p:nvPr>
            <p:ph type="sldNum" sz="quarter" idx="5"/>
          </p:nvPr>
        </p:nvSpPr>
        <p:spPr/>
        <p:txBody>
          <a:bodyPr/>
          <a:lstStyle/>
          <a:p>
            <a:fld id="{978D7A12-5AE1-4568-958A-9FBF9FAE083A}" type="slidenum">
              <a:rPr lang="hr-HR" smtClean="0"/>
              <a:t>14</a:t>
            </a:fld>
            <a:endParaRPr lang="hr-HR"/>
          </a:p>
        </p:txBody>
      </p:sp>
    </p:spTree>
    <p:extLst>
      <p:ext uri="{BB962C8B-B14F-4D97-AF65-F5344CB8AC3E}">
        <p14:creationId xmlns:p14="http://schemas.microsoft.com/office/powerpoint/2010/main" val="279474812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endParaRPr lang="hr-HR" dirty="0"/>
          </a:p>
        </p:txBody>
      </p:sp>
      <p:sp>
        <p:nvSpPr>
          <p:cNvPr id="4" name="Rezervirano mjesto broja slajda 3"/>
          <p:cNvSpPr>
            <a:spLocks noGrp="1"/>
          </p:cNvSpPr>
          <p:nvPr>
            <p:ph type="sldNum" sz="quarter" idx="5"/>
          </p:nvPr>
        </p:nvSpPr>
        <p:spPr/>
        <p:txBody>
          <a:bodyPr/>
          <a:lstStyle/>
          <a:p>
            <a:fld id="{978D7A12-5AE1-4568-958A-9FBF9FAE083A}" type="slidenum">
              <a:rPr lang="hr-HR" smtClean="0"/>
              <a:t>15</a:t>
            </a:fld>
            <a:endParaRPr lang="hr-HR"/>
          </a:p>
        </p:txBody>
      </p:sp>
    </p:spTree>
    <p:extLst>
      <p:ext uri="{BB962C8B-B14F-4D97-AF65-F5344CB8AC3E}">
        <p14:creationId xmlns:p14="http://schemas.microsoft.com/office/powerpoint/2010/main" val="197284296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endParaRPr lang="hr-HR" dirty="0"/>
          </a:p>
        </p:txBody>
      </p:sp>
      <p:sp>
        <p:nvSpPr>
          <p:cNvPr id="4" name="Rezervirano mjesto broja slajda 3"/>
          <p:cNvSpPr>
            <a:spLocks noGrp="1"/>
          </p:cNvSpPr>
          <p:nvPr>
            <p:ph type="sldNum" sz="quarter" idx="5"/>
          </p:nvPr>
        </p:nvSpPr>
        <p:spPr/>
        <p:txBody>
          <a:bodyPr/>
          <a:lstStyle/>
          <a:p>
            <a:fld id="{978D7A12-5AE1-4568-958A-9FBF9FAE083A}" type="slidenum">
              <a:rPr lang="hr-HR" smtClean="0"/>
              <a:t>16</a:t>
            </a:fld>
            <a:endParaRPr lang="hr-HR"/>
          </a:p>
        </p:txBody>
      </p:sp>
    </p:spTree>
    <p:extLst>
      <p:ext uri="{BB962C8B-B14F-4D97-AF65-F5344CB8AC3E}">
        <p14:creationId xmlns:p14="http://schemas.microsoft.com/office/powerpoint/2010/main" val="35707151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endParaRPr lang="hr-HR" sz="1400" dirty="0"/>
          </a:p>
        </p:txBody>
      </p:sp>
      <p:sp>
        <p:nvSpPr>
          <p:cNvPr id="4" name="Rezervirano mjesto broja slajda 3"/>
          <p:cNvSpPr>
            <a:spLocks noGrp="1"/>
          </p:cNvSpPr>
          <p:nvPr>
            <p:ph type="sldNum" sz="quarter" idx="5"/>
          </p:nvPr>
        </p:nvSpPr>
        <p:spPr/>
        <p:txBody>
          <a:bodyPr/>
          <a:lstStyle/>
          <a:p>
            <a:fld id="{978D7A12-5AE1-4568-958A-9FBF9FAE083A}" type="slidenum">
              <a:rPr lang="hr-HR" smtClean="0"/>
              <a:t>2</a:t>
            </a:fld>
            <a:endParaRPr lang="hr-HR"/>
          </a:p>
        </p:txBody>
      </p:sp>
    </p:spTree>
    <p:extLst>
      <p:ext uri="{BB962C8B-B14F-4D97-AF65-F5344CB8AC3E}">
        <p14:creationId xmlns:p14="http://schemas.microsoft.com/office/powerpoint/2010/main" val="7087087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endParaRPr lang="hr-HR" sz="1400" dirty="0"/>
          </a:p>
        </p:txBody>
      </p:sp>
      <p:sp>
        <p:nvSpPr>
          <p:cNvPr id="4" name="Rezervirano mjesto broja slajda 3"/>
          <p:cNvSpPr>
            <a:spLocks noGrp="1"/>
          </p:cNvSpPr>
          <p:nvPr>
            <p:ph type="sldNum" sz="quarter" idx="5"/>
          </p:nvPr>
        </p:nvSpPr>
        <p:spPr/>
        <p:txBody>
          <a:bodyPr/>
          <a:lstStyle/>
          <a:p>
            <a:fld id="{978D7A12-5AE1-4568-958A-9FBF9FAE083A}" type="slidenum">
              <a:rPr lang="hr-HR" smtClean="0"/>
              <a:t>3</a:t>
            </a:fld>
            <a:endParaRPr lang="hr-HR"/>
          </a:p>
        </p:txBody>
      </p:sp>
    </p:spTree>
    <p:extLst>
      <p:ext uri="{BB962C8B-B14F-4D97-AF65-F5344CB8AC3E}">
        <p14:creationId xmlns:p14="http://schemas.microsoft.com/office/powerpoint/2010/main" val="38883875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E7A88A-C8A5-F4FE-DBC9-4826D3236E0A}"/>
            </a:ext>
          </a:extLst>
        </p:cNvPr>
        <p:cNvGrpSpPr/>
        <p:nvPr/>
      </p:nvGrpSpPr>
      <p:grpSpPr>
        <a:xfrm>
          <a:off x="0" y="0"/>
          <a:ext cx="0" cy="0"/>
          <a:chOff x="0" y="0"/>
          <a:chExt cx="0" cy="0"/>
        </a:xfrm>
      </p:grpSpPr>
      <p:sp>
        <p:nvSpPr>
          <p:cNvPr id="2" name="Rezervirano mjesto slike slajda 1">
            <a:extLst>
              <a:ext uri="{FF2B5EF4-FFF2-40B4-BE49-F238E27FC236}">
                <a16:creationId xmlns:a16="http://schemas.microsoft.com/office/drawing/2014/main" id="{9C1225AF-F92A-59EE-6D68-1D8796B43A7B}"/>
              </a:ext>
            </a:extLst>
          </p:cNvPr>
          <p:cNvSpPr>
            <a:spLocks noGrp="1" noRot="1" noChangeAspect="1"/>
          </p:cNvSpPr>
          <p:nvPr>
            <p:ph type="sldImg"/>
          </p:nvPr>
        </p:nvSpPr>
        <p:spPr/>
      </p:sp>
      <p:sp>
        <p:nvSpPr>
          <p:cNvPr id="3" name="Rezervirano mjesto bilježaka 2">
            <a:extLst>
              <a:ext uri="{FF2B5EF4-FFF2-40B4-BE49-F238E27FC236}">
                <a16:creationId xmlns:a16="http://schemas.microsoft.com/office/drawing/2014/main" id="{8BE076F2-5347-18D0-B2E6-D0CE09B6C6C2}"/>
              </a:ext>
            </a:extLst>
          </p:cNvPr>
          <p:cNvSpPr>
            <a:spLocks noGrp="1"/>
          </p:cNvSpPr>
          <p:nvPr>
            <p:ph type="body" idx="1"/>
          </p:nvPr>
        </p:nvSpPr>
        <p:spPr/>
        <p:txBody>
          <a:bodyPr/>
          <a:lstStyle/>
          <a:p>
            <a:endParaRPr lang="hr-HR" sz="1400" dirty="0"/>
          </a:p>
        </p:txBody>
      </p:sp>
      <p:sp>
        <p:nvSpPr>
          <p:cNvPr id="4" name="Rezervirano mjesto broja slajda 3">
            <a:extLst>
              <a:ext uri="{FF2B5EF4-FFF2-40B4-BE49-F238E27FC236}">
                <a16:creationId xmlns:a16="http://schemas.microsoft.com/office/drawing/2014/main" id="{97BF3A4F-D81F-6F8E-F08A-98EF8610A79B}"/>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78D7A12-5AE1-4568-958A-9FBF9FAE083A}" type="slidenum">
              <a:rPr kumimoji="0" lang="hr-H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hr-H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212192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28DE20-8CBA-7708-86C5-0B69786AA399}"/>
            </a:ext>
          </a:extLst>
        </p:cNvPr>
        <p:cNvGrpSpPr/>
        <p:nvPr/>
      </p:nvGrpSpPr>
      <p:grpSpPr>
        <a:xfrm>
          <a:off x="0" y="0"/>
          <a:ext cx="0" cy="0"/>
          <a:chOff x="0" y="0"/>
          <a:chExt cx="0" cy="0"/>
        </a:xfrm>
      </p:grpSpPr>
      <p:sp>
        <p:nvSpPr>
          <p:cNvPr id="2" name="Rezervirano mjesto slike slajda 1">
            <a:extLst>
              <a:ext uri="{FF2B5EF4-FFF2-40B4-BE49-F238E27FC236}">
                <a16:creationId xmlns:a16="http://schemas.microsoft.com/office/drawing/2014/main" id="{5CCEB124-B0F6-4E0D-5583-F6BD36E28C0C}"/>
              </a:ext>
            </a:extLst>
          </p:cNvPr>
          <p:cNvSpPr>
            <a:spLocks noGrp="1" noRot="1" noChangeAspect="1"/>
          </p:cNvSpPr>
          <p:nvPr>
            <p:ph type="sldImg"/>
          </p:nvPr>
        </p:nvSpPr>
        <p:spPr/>
      </p:sp>
      <p:sp>
        <p:nvSpPr>
          <p:cNvPr id="3" name="Rezervirano mjesto bilježaka 2">
            <a:extLst>
              <a:ext uri="{FF2B5EF4-FFF2-40B4-BE49-F238E27FC236}">
                <a16:creationId xmlns:a16="http://schemas.microsoft.com/office/drawing/2014/main" id="{B0CE2380-0E22-C9C2-EDBD-3ABE128C7534}"/>
              </a:ext>
            </a:extLst>
          </p:cNvPr>
          <p:cNvSpPr>
            <a:spLocks noGrp="1"/>
          </p:cNvSpPr>
          <p:nvPr>
            <p:ph type="body" idx="1"/>
          </p:nvPr>
        </p:nvSpPr>
        <p:spPr/>
        <p:txBody>
          <a:bodyPr/>
          <a:lstStyle/>
          <a:p>
            <a:endParaRPr lang="hr-HR" sz="1400" dirty="0"/>
          </a:p>
        </p:txBody>
      </p:sp>
      <p:sp>
        <p:nvSpPr>
          <p:cNvPr id="4" name="Rezervirano mjesto broja slajda 3">
            <a:extLst>
              <a:ext uri="{FF2B5EF4-FFF2-40B4-BE49-F238E27FC236}">
                <a16:creationId xmlns:a16="http://schemas.microsoft.com/office/drawing/2014/main" id="{7F377FA3-8D11-DA2F-068E-C468D5E16647}"/>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78D7A12-5AE1-4568-958A-9FBF9FAE083A}" type="slidenum">
              <a:rPr kumimoji="0" lang="hr-H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hr-H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189769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17BC76-D4BD-C294-DF75-A06023226E7F}"/>
            </a:ext>
          </a:extLst>
        </p:cNvPr>
        <p:cNvGrpSpPr/>
        <p:nvPr/>
      </p:nvGrpSpPr>
      <p:grpSpPr>
        <a:xfrm>
          <a:off x="0" y="0"/>
          <a:ext cx="0" cy="0"/>
          <a:chOff x="0" y="0"/>
          <a:chExt cx="0" cy="0"/>
        </a:xfrm>
      </p:grpSpPr>
      <p:sp>
        <p:nvSpPr>
          <p:cNvPr id="2" name="Rezervirano mjesto slike slajda 1">
            <a:extLst>
              <a:ext uri="{FF2B5EF4-FFF2-40B4-BE49-F238E27FC236}">
                <a16:creationId xmlns:a16="http://schemas.microsoft.com/office/drawing/2014/main" id="{CC0E90E2-141A-422D-EF80-313CDA4EC37B}"/>
              </a:ext>
            </a:extLst>
          </p:cNvPr>
          <p:cNvSpPr>
            <a:spLocks noGrp="1" noRot="1" noChangeAspect="1"/>
          </p:cNvSpPr>
          <p:nvPr>
            <p:ph type="sldImg"/>
          </p:nvPr>
        </p:nvSpPr>
        <p:spPr/>
      </p:sp>
      <p:sp>
        <p:nvSpPr>
          <p:cNvPr id="3" name="Rezervirano mjesto bilježaka 2">
            <a:extLst>
              <a:ext uri="{FF2B5EF4-FFF2-40B4-BE49-F238E27FC236}">
                <a16:creationId xmlns:a16="http://schemas.microsoft.com/office/drawing/2014/main" id="{25E24E1C-6EEC-F661-A7B6-649A8C60E2EB}"/>
              </a:ext>
            </a:extLst>
          </p:cNvPr>
          <p:cNvSpPr>
            <a:spLocks noGrp="1"/>
          </p:cNvSpPr>
          <p:nvPr>
            <p:ph type="body" idx="1"/>
          </p:nvPr>
        </p:nvSpPr>
        <p:spPr/>
        <p:txBody>
          <a:bodyPr/>
          <a:lstStyle/>
          <a:p>
            <a:endParaRPr lang="hr-HR" sz="1400" dirty="0"/>
          </a:p>
        </p:txBody>
      </p:sp>
      <p:sp>
        <p:nvSpPr>
          <p:cNvPr id="4" name="Rezervirano mjesto broja slajda 3">
            <a:extLst>
              <a:ext uri="{FF2B5EF4-FFF2-40B4-BE49-F238E27FC236}">
                <a16:creationId xmlns:a16="http://schemas.microsoft.com/office/drawing/2014/main" id="{20F6EF09-1957-B227-43E3-6DBF57A6FC76}"/>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78D7A12-5AE1-4568-958A-9FBF9FAE083A}" type="slidenum">
              <a:rPr kumimoji="0" lang="hr-H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hr-H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433048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endParaRPr lang="hr-HR" sz="1400" dirty="0"/>
          </a:p>
        </p:txBody>
      </p:sp>
      <p:sp>
        <p:nvSpPr>
          <p:cNvPr id="4" name="Rezervirano mjesto broja slajda 3"/>
          <p:cNvSpPr>
            <a:spLocks noGrp="1"/>
          </p:cNvSpPr>
          <p:nvPr>
            <p:ph type="sldNum" sz="quarter" idx="5"/>
          </p:nvPr>
        </p:nvSpPr>
        <p:spPr/>
        <p:txBody>
          <a:bodyPr/>
          <a:lstStyle/>
          <a:p>
            <a:fld id="{978D7A12-5AE1-4568-958A-9FBF9FAE083A}" type="slidenum">
              <a:rPr lang="hr-HR" smtClean="0"/>
              <a:t>7</a:t>
            </a:fld>
            <a:endParaRPr lang="hr-HR"/>
          </a:p>
        </p:txBody>
      </p:sp>
    </p:spTree>
    <p:extLst>
      <p:ext uri="{BB962C8B-B14F-4D97-AF65-F5344CB8AC3E}">
        <p14:creationId xmlns:p14="http://schemas.microsoft.com/office/powerpoint/2010/main" val="31845156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endParaRPr lang="hr-HR" sz="1400" dirty="0"/>
          </a:p>
        </p:txBody>
      </p:sp>
      <p:sp>
        <p:nvSpPr>
          <p:cNvPr id="4" name="Rezervirano mjesto broja slajda 3"/>
          <p:cNvSpPr>
            <a:spLocks noGrp="1"/>
          </p:cNvSpPr>
          <p:nvPr>
            <p:ph type="sldNum" sz="quarter" idx="5"/>
          </p:nvPr>
        </p:nvSpPr>
        <p:spPr/>
        <p:txBody>
          <a:bodyPr/>
          <a:lstStyle/>
          <a:p>
            <a:fld id="{978D7A12-5AE1-4568-958A-9FBF9FAE083A}" type="slidenum">
              <a:rPr lang="hr-HR" smtClean="0"/>
              <a:t>8</a:t>
            </a:fld>
            <a:endParaRPr lang="hr-HR"/>
          </a:p>
        </p:txBody>
      </p:sp>
    </p:spTree>
    <p:extLst>
      <p:ext uri="{BB962C8B-B14F-4D97-AF65-F5344CB8AC3E}">
        <p14:creationId xmlns:p14="http://schemas.microsoft.com/office/powerpoint/2010/main" val="14570568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pPr marL="285750" indent="-285750">
              <a:buFontTx/>
              <a:buChar char="-"/>
            </a:pPr>
            <a:endParaRPr lang="hr-HR" sz="1400" dirty="0"/>
          </a:p>
        </p:txBody>
      </p:sp>
      <p:sp>
        <p:nvSpPr>
          <p:cNvPr id="4" name="Rezervirano mjesto broja slajda 3"/>
          <p:cNvSpPr>
            <a:spLocks noGrp="1"/>
          </p:cNvSpPr>
          <p:nvPr>
            <p:ph type="sldNum" sz="quarter" idx="5"/>
          </p:nvPr>
        </p:nvSpPr>
        <p:spPr/>
        <p:txBody>
          <a:bodyPr/>
          <a:lstStyle/>
          <a:p>
            <a:fld id="{978D7A12-5AE1-4568-958A-9FBF9FAE083A}" type="slidenum">
              <a:rPr lang="hr-HR" smtClean="0"/>
              <a:t>9</a:t>
            </a:fld>
            <a:endParaRPr lang="hr-HR"/>
          </a:p>
        </p:txBody>
      </p:sp>
    </p:spTree>
    <p:extLst>
      <p:ext uri="{BB962C8B-B14F-4D97-AF65-F5344CB8AC3E}">
        <p14:creationId xmlns:p14="http://schemas.microsoft.com/office/powerpoint/2010/main" val="12352126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slaj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7BE604E6-10BF-43C4-A505-AE9EBEFADAE0}"/>
              </a:ext>
            </a:extLst>
          </p:cNvPr>
          <p:cNvSpPr>
            <a:spLocks noGrp="1"/>
          </p:cNvSpPr>
          <p:nvPr>
            <p:ph type="ctrTitle"/>
          </p:nvPr>
        </p:nvSpPr>
        <p:spPr>
          <a:xfrm>
            <a:off x="1524000" y="1122363"/>
            <a:ext cx="9144000" cy="2387600"/>
          </a:xfrm>
        </p:spPr>
        <p:txBody>
          <a:bodyPr anchor="b"/>
          <a:lstStyle>
            <a:lvl1pPr algn="ctr">
              <a:defRPr sz="6000"/>
            </a:lvl1pPr>
          </a:lstStyle>
          <a:p>
            <a:r>
              <a:rPr lang="hr-HR"/>
              <a:t>Kliknite da biste uredili stil naslova matrice</a:t>
            </a:r>
          </a:p>
        </p:txBody>
      </p:sp>
      <p:sp>
        <p:nvSpPr>
          <p:cNvPr id="3" name="Podnaslov 2">
            <a:extLst>
              <a:ext uri="{FF2B5EF4-FFF2-40B4-BE49-F238E27FC236}">
                <a16:creationId xmlns:a16="http://schemas.microsoft.com/office/drawing/2014/main" id="{3C63BA5B-D64F-4E1D-AA9D-09827C6C532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r-HR"/>
              <a:t>Kliknite da biste uredili stil podnaslova matrice</a:t>
            </a:r>
          </a:p>
        </p:txBody>
      </p:sp>
      <p:sp>
        <p:nvSpPr>
          <p:cNvPr id="4" name="Rezervirano mjesto datuma 3">
            <a:extLst>
              <a:ext uri="{FF2B5EF4-FFF2-40B4-BE49-F238E27FC236}">
                <a16:creationId xmlns:a16="http://schemas.microsoft.com/office/drawing/2014/main" id="{6FE11D8B-D6CA-4DF4-B53A-99CAB43478D1}"/>
              </a:ext>
            </a:extLst>
          </p:cNvPr>
          <p:cNvSpPr>
            <a:spLocks noGrp="1"/>
          </p:cNvSpPr>
          <p:nvPr>
            <p:ph type="dt" sz="half" idx="10"/>
          </p:nvPr>
        </p:nvSpPr>
        <p:spPr/>
        <p:txBody>
          <a:bodyPr/>
          <a:lstStyle/>
          <a:p>
            <a:fld id="{D135FBE3-8D02-4D66-8BF7-858BDFF478D4}" type="datetimeFigureOut">
              <a:rPr lang="hr-HR" smtClean="0"/>
              <a:t>27.4.2026.</a:t>
            </a:fld>
            <a:endParaRPr lang="hr-HR"/>
          </a:p>
        </p:txBody>
      </p:sp>
      <p:sp>
        <p:nvSpPr>
          <p:cNvPr id="5" name="Rezervirano mjesto podnožja 4">
            <a:extLst>
              <a:ext uri="{FF2B5EF4-FFF2-40B4-BE49-F238E27FC236}">
                <a16:creationId xmlns:a16="http://schemas.microsoft.com/office/drawing/2014/main" id="{FB007DEF-0084-4AA0-9E8E-CC567D6EC83F}"/>
              </a:ext>
            </a:extLst>
          </p:cNvPr>
          <p:cNvSpPr>
            <a:spLocks noGrp="1"/>
          </p:cNvSpPr>
          <p:nvPr>
            <p:ph type="ftr" sz="quarter" idx="11"/>
          </p:nvPr>
        </p:nvSpPr>
        <p:spPr/>
        <p:txBody>
          <a:bodyPr/>
          <a:lstStyle/>
          <a:p>
            <a:endParaRPr lang="hr-HR"/>
          </a:p>
        </p:txBody>
      </p:sp>
      <p:sp>
        <p:nvSpPr>
          <p:cNvPr id="6" name="Rezervirano mjesto broja slajda 5">
            <a:extLst>
              <a:ext uri="{FF2B5EF4-FFF2-40B4-BE49-F238E27FC236}">
                <a16:creationId xmlns:a16="http://schemas.microsoft.com/office/drawing/2014/main" id="{02CF2EB0-D175-4E9D-B06F-721FD6991D20}"/>
              </a:ext>
            </a:extLst>
          </p:cNvPr>
          <p:cNvSpPr>
            <a:spLocks noGrp="1"/>
          </p:cNvSpPr>
          <p:nvPr>
            <p:ph type="sldNum" sz="quarter" idx="12"/>
          </p:nvPr>
        </p:nvSpPr>
        <p:spPr/>
        <p:txBody>
          <a:bodyPr/>
          <a:lstStyle/>
          <a:p>
            <a:fld id="{20E7DE06-A9E0-4460-ACBC-4A4E94589AE9}" type="slidenum">
              <a:rPr lang="hr-HR" smtClean="0"/>
              <a:t>‹#›</a:t>
            </a:fld>
            <a:endParaRPr lang="hr-HR"/>
          </a:p>
        </p:txBody>
      </p:sp>
    </p:spTree>
    <p:extLst>
      <p:ext uri="{BB962C8B-B14F-4D97-AF65-F5344CB8AC3E}">
        <p14:creationId xmlns:p14="http://schemas.microsoft.com/office/powerpoint/2010/main" val="22538729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 okomiti tekst">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D9337831-48EA-45AD-AC46-5FEF373BD1A8}"/>
              </a:ext>
            </a:extLst>
          </p:cNvPr>
          <p:cNvSpPr>
            <a:spLocks noGrp="1"/>
          </p:cNvSpPr>
          <p:nvPr>
            <p:ph type="title"/>
          </p:nvPr>
        </p:nvSpPr>
        <p:spPr/>
        <p:txBody>
          <a:bodyPr/>
          <a:lstStyle/>
          <a:p>
            <a:r>
              <a:rPr lang="hr-HR"/>
              <a:t>Kliknite da biste uredili stil naslova matrice</a:t>
            </a:r>
          </a:p>
        </p:txBody>
      </p:sp>
      <p:sp>
        <p:nvSpPr>
          <p:cNvPr id="3" name="Rezervirano mjesto okomitog teksta 2">
            <a:extLst>
              <a:ext uri="{FF2B5EF4-FFF2-40B4-BE49-F238E27FC236}">
                <a16:creationId xmlns:a16="http://schemas.microsoft.com/office/drawing/2014/main" id="{91D334EA-0F93-4EB4-AB26-9A5AD24FCE29}"/>
              </a:ext>
            </a:extLst>
          </p:cNvPr>
          <p:cNvSpPr>
            <a:spLocks noGrp="1"/>
          </p:cNvSpPr>
          <p:nvPr>
            <p:ph type="body" orient="vert" idx="1"/>
          </p:nvPr>
        </p:nvSpPr>
        <p:spPr/>
        <p:txBody>
          <a:bodyPr vert="eaVert"/>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p>
        </p:txBody>
      </p:sp>
      <p:sp>
        <p:nvSpPr>
          <p:cNvPr id="4" name="Rezervirano mjesto datuma 3">
            <a:extLst>
              <a:ext uri="{FF2B5EF4-FFF2-40B4-BE49-F238E27FC236}">
                <a16:creationId xmlns:a16="http://schemas.microsoft.com/office/drawing/2014/main" id="{AE35ED9E-55A0-467E-8C14-EC395928D521}"/>
              </a:ext>
            </a:extLst>
          </p:cNvPr>
          <p:cNvSpPr>
            <a:spLocks noGrp="1"/>
          </p:cNvSpPr>
          <p:nvPr>
            <p:ph type="dt" sz="half" idx="10"/>
          </p:nvPr>
        </p:nvSpPr>
        <p:spPr/>
        <p:txBody>
          <a:bodyPr/>
          <a:lstStyle/>
          <a:p>
            <a:fld id="{D135FBE3-8D02-4D66-8BF7-858BDFF478D4}" type="datetimeFigureOut">
              <a:rPr lang="hr-HR" smtClean="0"/>
              <a:t>27.4.2026.</a:t>
            </a:fld>
            <a:endParaRPr lang="hr-HR"/>
          </a:p>
        </p:txBody>
      </p:sp>
      <p:sp>
        <p:nvSpPr>
          <p:cNvPr id="5" name="Rezervirano mjesto podnožja 4">
            <a:extLst>
              <a:ext uri="{FF2B5EF4-FFF2-40B4-BE49-F238E27FC236}">
                <a16:creationId xmlns:a16="http://schemas.microsoft.com/office/drawing/2014/main" id="{EB0AA432-CED7-4A5E-B705-95995B58CE2C}"/>
              </a:ext>
            </a:extLst>
          </p:cNvPr>
          <p:cNvSpPr>
            <a:spLocks noGrp="1"/>
          </p:cNvSpPr>
          <p:nvPr>
            <p:ph type="ftr" sz="quarter" idx="11"/>
          </p:nvPr>
        </p:nvSpPr>
        <p:spPr/>
        <p:txBody>
          <a:bodyPr/>
          <a:lstStyle/>
          <a:p>
            <a:endParaRPr lang="hr-HR"/>
          </a:p>
        </p:txBody>
      </p:sp>
      <p:sp>
        <p:nvSpPr>
          <p:cNvPr id="6" name="Rezervirano mjesto broja slajda 5">
            <a:extLst>
              <a:ext uri="{FF2B5EF4-FFF2-40B4-BE49-F238E27FC236}">
                <a16:creationId xmlns:a16="http://schemas.microsoft.com/office/drawing/2014/main" id="{94CDA1B3-E2E6-4774-8B6A-72E9C8EC6369}"/>
              </a:ext>
            </a:extLst>
          </p:cNvPr>
          <p:cNvSpPr>
            <a:spLocks noGrp="1"/>
          </p:cNvSpPr>
          <p:nvPr>
            <p:ph type="sldNum" sz="quarter" idx="12"/>
          </p:nvPr>
        </p:nvSpPr>
        <p:spPr/>
        <p:txBody>
          <a:bodyPr/>
          <a:lstStyle/>
          <a:p>
            <a:fld id="{20E7DE06-A9E0-4460-ACBC-4A4E94589AE9}" type="slidenum">
              <a:rPr lang="hr-HR" smtClean="0"/>
              <a:t>‹#›</a:t>
            </a:fld>
            <a:endParaRPr lang="hr-HR"/>
          </a:p>
        </p:txBody>
      </p:sp>
    </p:spTree>
    <p:extLst>
      <p:ext uri="{BB962C8B-B14F-4D97-AF65-F5344CB8AC3E}">
        <p14:creationId xmlns:p14="http://schemas.microsoft.com/office/powerpoint/2010/main" val="41968325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Okomiti naslov i tekst">
    <p:spTree>
      <p:nvGrpSpPr>
        <p:cNvPr id="1" name=""/>
        <p:cNvGrpSpPr/>
        <p:nvPr/>
      </p:nvGrpSpPr>
      <p:grpSpPr>
        <a:xfrm>
          <a:off x="0" y="0"/>
          <a:ext cx="0" cy="0"/>
          <a:chOff x="0" y="0"/>
          <a:chExt cx="0" cy="0"/>
        </a:xfrm>
      </p:grpSpPr>
      <p:sp>
        <p:nvSpPr>
          <p:cNvPr id="2" name="Okomiti naslov 1">
            <a:extLst>
              <a:ext uri="{FF2B5EF4-FFF2-40B4-BE49-F238E27FC236}">
                <a16:creationId xmlns:a16="http://schemas.microsoft.com/office/drawing/2014/main" id="{0CB66956-8204-4393-BE22-F5071FA473D6}"/>
              </a:ext>
            </a:extLst>
          </p:cNvPr>
          <p:cNvSpPr>
            <a:spLocks noGrp="1"/>
          </p:cNvSpPr>
          <p:nvPr>
            <p:ph type="title" orient="vert"/>
          </p:nvPr>
        </p:nvSpPr>
        <p:spPr>
          <a:xfrm>
            <a:off x="8724900" y="365125"/>
            <a:ext cx="2628900" cy="5811838"/>
          </a:xfrm>
        </p:spPr>
        <p:txBody>
          <a:bodyPr vert="eaVert"/>
          <a:lstStyle/>
          <a:p>
            <a:r>
              <a:rPr lang="hr-HR"/>
              <a:t>Kliknite da biste uredili stil naslova matrice</a:t>
            </a:r>
          </a:p>
        </p:txBody>
      </p:sp>
      <p:sp>
        <p:nvSpPr>
          <p:cNvPr id="3" name="Rezervirano mjesto okomitog teksta 2">
            <a:extLst>
              <a:ext uri="{FF2B5EF4-FFF2-40B4-BE49-F238E27FC236}">
                <a16:creationId xmlns:a16="http://schemas.microsoft.com/office/drawing/2014/main" id="{C5B6D246-ED8B-4EA1-81AA-1220423D19BF}"/>
              </a:ext>
            </a:extLst>
          </p:cNvPr>
          <p:cNvSpPr>
            <a:spLocks noGrp="1"/>
          </p:cNvSpPr>
          <p:nvPr>
            <p:ph type="body" orient="vert" idx="1"/>
          </p:nvPr>
        </p:nvSpPr>
        <p:spPr>
          <a:xfrm>
            <a:off x="838200" y="365125"/>
            <a:ext cx="7734300" cy="5811838"/>
          </a:xfrm>
        </p:spPr>
        <p:txBody>
          <a:bodyPr vert="eaVert"/>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p>
        </p:txBody>
      </p:sp>
      <p:sp>
        <p:nvSpPr>
          <p:cNvPr id="4" name="Rezervirano mjesto datuma 3">
            <a:extLst>
              <a:ext uri="{FF2B5EF4-FFF2-40B4-BE49-F238E27FC236}">
                <a16:creationId xmlns:a16="http://schemas.microsoft.com/office/drawing/2014/main" id="{FA0EACAE-50BD-4F85-8E75-6D50D7793507}"/>
              </a:ext>
            </a:extLst>
          </p:cNvPr>
          <p:cNvSpPr>
            <a:spLocks noGrp="1"/>
          </p:cNvSpPr>
          <p:nvPr>
            <p:ph type="dt" sz="half" idx="10"/>
          </p:nvPr>
        </p:nvSpPr>
        <p:spPr/>
        <p:txBody>
          <a:bodyPr/>
          <a:lstStyle/>
          <a:p>
            <a:fld id="{D135FBE3-8D02-4D66-8BF7-858BDFF478D4}" type="datetimeFigureOut">
              <a:rPr lang="hr-HR" smtClean="0"/>
              <a:t>27.4.2026.</a:t>
            </a:fld>
            <a:endParaRPr lang="hr-HR"/>
          </a:p>
        </p:txBody>
      </p:sp>
      <p:sp>
        <p:nvSpPr>
          <p:cNvPr id="5" name="Rezervirano mjesto podnožja 4">
            <a:extLst>
              <a:ext uri="{FF2B5EF4-FFF2-40B4-BE49-F238E27FC236}">
                <a16:creationId xmlns:a16="http://schemas.microsoft.com/office/drawing/2014/main" id="{A1411A78-EFEB-491E-AF65-7AAFE94DA8BE}"/>
              </a:ext>
            </a:extLst>
          </p:cNvPr>
          <p:cNvSpPr>
            <a:spLocks noGrp="1"/>
          </p:cNvSpPr>
          <p:nvPr>
            <p:ph type="ftr" sz="quarter" idx="11"/>
          </p:nvPr>
        </p:nvSpPr>
        <p:spPr/>
        <p:txBody>
          <a:bodyPr/>
          <a:lstStyle/>
          <a:p>
            <a:endParaRPr lang="hr-HR"/>
          </a:p>
        </p:txBody>
      </p:sp>
      <p:sp>
        <p:nvSpPr>
          <p:cNvPr id="6" name="Rezervirano mjesto broja slajda 5">
            <a:extLst>
              <a:ext uri="{FF2B5EF4-FFF2-40B4-BE49-F238E27FC236}">
                <a16:creationId xmlns:a16="http://schemas.microsoft.com/office/drawing/2014/main" id="{96E196C5-C7A6-4C04-85C8-4AA6B8A5BF26}"/>
              </a:ext>
            </a:extLst>
          </p:cNvPr>
          <p:cNvSpPr>
            <a:spLocks noGrp="1"/>
          </p:cNvSpPr>
          <p:nvPr>
            <p:ph type="sldNum" sz="quarter" idx="12"/>
          </p:nvPr>
        </p:nvSpPr>
        <p:spPr/>
        <p:txBody>
          <a:bodyPr/>
          <a:lstStyle/>
          <a:p>
            <a:fld id="{20E7DE06-A9E0-4460-ACBC-4A4E94589AE9}" type="slidenum">
              <a:rPr lang="hr-HR" smtClean="0"/>
              <a:t>‹#›</a:t>
            </a:fld>
            <a:endParaRPr lang="hr-HR"/>
          </a:p>
        </p:txBody>
      </p:sp>
    </p:spTree>
    <p:extLst>
      <p:ext uri="{BB962C8B-B14F-4D97-AF65-F5344CB8AC3E}">
        <p14:creationId xmlns:p14="http://schemas.microsoft.com/office/powerpoint/2010/main" val="16177737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75839B01-C34F-455B-BFA7-C568FEBC5BBF}"/>
              </a:ext>
            </a:extLst>
          </p:cNvPr>
          <p:cNvSpPr>
            <a:spLocks noGrp="1"/>
          </p:cNvSpPr>
          <p:nvPr>
            <p:ph type="title"/>
          </p:nvPr>
        </p:nvSpPr>
        <p:spPr/>
        <p:txBody>
          <a:bodyPr/>
          <a:lstStyle/>
          <a:p>
            <a:r>
              <a:rPr lang="hr-HR"/>
              <a:t>Kliknite da biste uredili stil naslova matrice</a:t>
            </a:r>
          </a:p>
        </p:txBody>
      </p:sp>
      <p:sp>
        <p:nvSpPr>
          <p:cNvPr id="3" name="Rezervirano mjesto sadržaja 2">
            <a:extLst>
              <a:ext uri="{FF2B5EF4-FFF2-40B4-BE49-F238E27FC236}">
                <a16:creationId xmlns:a16="http://schemas.microsoft.com/office/drawing/2014/main" id="{A39336C8-48F1-4718-ABB7-BBFEAB554A33}"/>
              </a:ext>
            </a:extLst>
          </p:cNvPr>
          <p:cNvSpPr>
            <a:spLocks noGrp="1"/>
          </p:cNvSpPr>
          <p:nvPr>
            <p:ph idx="1"/>
          </p:nvPr>
        </p:nvSpPr>
        <p:spPr/>
        <p:txBody>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p>
        </p:txBody>
      </p:sp>
      <p:sp>
        <p:nvSpPr>
          <p:cNvPr id="4" name="Rezervirano mjesto datuma 3">
            <a:extLst>
              <a:ext uri="{FF2B5EF4-FFF2-40B4-BE49-F238E27FC236}">
                <a16:creationId xmlns:a16="http://schemas.microsoft.com/office/drawing/2014/main" id="{743F46AB-1E3B-4E19-A3A3-C2BDCFF54524}"/>
              </a:ext>
            </a:extLst>
          </p:cNvPr>
          <p:cNvSpPr>
            <a:spLocks noGrp="1"/>
          </p:cNvSpPr>
          <p:nvPr>
            <p:ph type="dt" sz="half" idx="10"/>
          </p:nvPr>
        </p:nvSpPr>
        <p:spPr/>
        <p:txBody>
          <a:bodyPr/>
          <a:lstStyle/>
          <a:p>
            <a:fld id="{D135FBE3-8D02-4D66-8BF7-858BDFF478D4}" type="datetimeFigureOut">
              <a:rPr lang="hr-HR" smtClean="0"/>
              <a:t>27.4.2026.</a:t>
            </a:fld>
            <a:endParaRPr lang="hr-HR"/>
          </a:p>
        </p:txBody>
      </p:sp>
      <p:sp>
        <p:nvSpPr>
          <p:cNvPr id="5" name="Rezervirano mjesto podnožja 4">
            <a:extLst>
              <a:ext uri="{FF2B5EF4-FFF2-40B4-BE49-F238E27FC236}">
                <a16:creationId xmlns:a16="http://schemas.microsoft.com/office/drawing/2014/main" id="{0D720E20-9674-43D4-98B4-C002460AD9B4}"/>
              </a:ext>
            </a:extLst>
          </p:cNvPr>
          <p:cNvSpPr>
            <a:spLocks noGrp="1"/>
          </p:cNvSpPr>
          <p:nvPr>
            <p:ph type="ftr" sz="quarter" idx="11"/>
          </p:nvPr>
        </p:nvSpPr>
        <p:spPr/>
        <p:txBody>
          <a:bodyPr/>
          <a:lstStyle/>
          <a:p>
            <a:endParaRPr lang="hr-HR"/>
          </a:p>
        </p:txBody>
      </p:sp>
      <p:sp>
        <p:nvSpPr>
          <p:cNvPr id="6" name="Rezervirano mjesto broja slajda 5">
            <a:extLst>
              <a:ext uri="{FF2B5EF4-FFF2-40B4-BE49-F238E27FC236}">
                <a16:creationId xmlns:a16="http://schemas.microsoft.com/office/drawing/2014/main" id="{E04ECD86-F20A-4521-9259-622593F4BB1E}"/>
              </a:ext>
            </a:extLst>
          </p:cNvPr>
          <p:cNvSpPr>
            <a:spLocks noGrp="1"/>
          </p:cNvSpPr>
          <p:nvPr>
            <p:ph type="sldNum" sz="quarter" idx="12"/>
          </p:nvPr>
        </p:nvSpPr>
        <p:spPr/>
        <p:txBody>
          <a:bodyPr/>
          <a:lstStyle/>
          <a:p>
            <a:fld id="{20E7DE06-A9E0-4460-ACBC-4A4E94589AE9}" type="slidenum">
              <a:rPr lang="hr-HR" smtClean="0"/>
              <a:t>‹#›</a:t>
            </a:fld>
            <a:endParaRPr lang="hr-HR"/>
          </a:p>
        </p:txBody>
      </p:sp>
    </p:spTree>
    <p:extLst>
      <p:ext uri="{BB962C8B-B14F-4D97-AF65-F5344CB8AC3E}">
        <p14:creationId xmlns:p14="http://schemas.microsoft.com/office/powerpoint/2010/main" val="37526588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aglavlje sekcije">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2824D3DB-5E5C-4899-858E-9E0488516146}"/>
              </a:ext>
            </a:extLst>
          </p:cNvPr>
          <p:cNvSpPr>
            <a:spLocks noGrp="1"/>
          </p:cNvSpPr>
          <p:nvPr>
            <p:ph type="title"/>
          </p:nvPr>
        </p:nvSpPr>
        <p:spPr>
          <a:xfrm>
            <a:off x="831850" y="1709738"/>
            <a:ext cx="10515600" cy="2852737"/>
          </a:xfrm>
        </p:spPr>
        <p:txBody>
          <a:bodyPr anchor="b"/>
          <a:lstStyle>
            <a:lvl1pPr>
              <a:defRPr sz="6000"/>
            </a:lvl1pPr>
          </a:lstStyle>
          <a:p>
            <a:r>
              <a:rPr lang="hr-HR"/>
              <a:t>Kliknite da biste uredili stil naslova matrice</a:t>
            </a:r>
          </a:p>
        </p:txBody>
      </p:sp>
      <p:sp>
        <p:nvSpPr>
          <p:cNvPr id="3" name="Rezervirano mjesto teksta 2">
            <a:extLst>
              <a:ext uri="{FF2B5EF4-FFF2-40B4-BE49-F238E27FC236}">
                <a16:creationId xmlns:a16="http://schemas.microsoft.com/office/drawing/2014/main" id="{90791E54-E4B8-4866-9F30-309B0221838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r-HR"/>
              <a:t>Uredite stilove teksta matrice</a:t>
            </a:r>
          </a:p>
        </p:txBody>
      </p:sp>
      <p:sp>
        <p:nvSpPr>
          <p:cNvPr id="4" name="Rezervirano mjesto datuma 3">
            <a:extLst>
              <a:ext uri="{FF2B5EF4-FFF2-40B4-BE49-F238E27FC236}">
                <a16:creationId xmlns:a16="http://schemas.microsoft.com/office/drawing/2014/main" id="{0BAA2AD3-932F-434B-9A50-26243C449994}"/>
              </a:ext>
            </a:extLst>
          </p:cNvPr>
          <p:cNvSpPr>
            <a:spLocks noGrp="1"/>
          </p:cNvSpPr>
          <p:nvPr>
            <p:ph type="dt" sz="half" idx="10"/>
          </p:nvPr>
        </p:nvSpPr>
        <p:spPr/>
        <p:txBody>
          <a:bodyPr/>
          <a:lstStyle/>
          <a:p>
            <a:fld id="{D135FBE3-8D02-4D66-8BF7-858BDFF478D4}" type="datetimeFigureOut">
              <a:rPr lang="hr-HR" smtClean="0"/>
              <a:t>27.4.2026.</a:t>
            </a:fld>
            <a:endParaRPr lang="hr-HR"/>
          </a:p>
        </p:txBody>
      </p:sp>
      <p:sp>
        <p:nvSpPr>
          <p:cNvPr id="5" name="Rezervirano mjesto podnožja 4">
            <a:extLst>
              <a:ext uri="{FF2B5EF4-FFF2-40B4-BE49-F238E27FC236}">
                <a16:creationId xmlns:a16="http://schemas.microsoft.com/office/drawing/2014/main" id="{6BF4D0E5-A06B-4396-89DB-BF83131E27DD}"/>
              </a:ext>
            </a:extLst>
          </p:cNvPr>
          <p:cNvSpPr>
            <a:spLocks noGrp="1"/>
          </p:cNvSpPr>
          <p:nvPr>
            <p:ph type="ftr" sz="quarter" idx="11"/>
          </p:nvPr>
        </p:nvSpPr>
        <p:spPr/>
        <p:txBody>
          <a:bodyPr/>
          <a:lstStyle/>
          <a:p>
            <a:endParaRPr lang="hr-HR"/>
          </a:p>
        </p:txBody>
      </p:sp>
      <p:sp>
        <p:nvSpPr>
          <p:cNvPr id="6" name="Rezervirano mjesto broja slajda 5">
            <a:extLst>
              <a:ext uri="{FF2B5EF4-FFF2-40B4-BE49-F238E27FC236}">
                <a16:creationId xmlns:a16="http://schemas.microsoft.com/office/drawing/2014/main" id="{CC68A7D9-41B2-4B92-A3C2-B09F6D2BB00A}"/>
              </a:ext>
            </a:extLst>
          </p:cNvPr>
          <p:cNvSpPr>
            <a:spLocks noGrp="1"/>
          </p:cNvSpPr>
          <p:nvPr>
            <p:ph type="sldNum" sz="quarter" idx="12"/>
          </p:nvPr>
        </p:nvSpPr>
        <p:spPr/>
        <p:txBody>
          <a:bodyPr/>
          <a:lstStyle/>
          <a:p>
            <a:fld id="{20E7DE06-A9E0-4460-ACBC-4A4E94589AE9}" type="slidenum">
              <a:rPr lang="hr-HR" smtClean="0"/>
              <a:t>‹#›</a:t>
            </a:fld>
            <a:endParaRPr lang="hr-HR"/>
          </a:p>
        </p:txBody>
      </p:sp>
    </p:spTree>
    <p:extLst>
      <p:ext uri="{BB962C8B-B14F-4D97-AF65-F5344CB8AC3E}">
        <p14:creationId xmlns:p14="http://schemas.microsoft.com/office/powerpoint/2010/main" val="6059130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2422B30C-99A1-4210-B50A-3C1AFE1DD7A0}"/>
              </a:ext>
            </a:extLst>
          </p:cNvPr>
          <p:cNvSpPr>
            <a:spLocks noGrp="1"/>
          </p:cNvSpPr>
          <p:nvPr>
            <p:ph type="title"/>
          </p:nvPr>
        </p:nvSpPr>
        <p:spPr/>
        <p:txBody>
          <a:bodyPr/>
          <a:lstStyle/>
          <a:p>
            <a:r>
              <a:rPr lang="hr-HR"/>
              <a:t>Kliknite da biste uredili stil naslova matrice</a:t>
            </a:r>
          </a:p>
        </p:txBody>
      </p:sp>
      <p:sp>
        <p:nvSpPr>
          <p:cNvPr id="3" name="Rezervirano mjesto sadržaja 2">
            <a:extLst>
              <a:ext uri="{FF2B5EF4-FFF2-40B4-BE49-F238E27FC236}">
                <a16:creationId xmlns:a16="http://schemas.microsoft.com/office/drawing/2014/main" id="{7D4A7033-518F-4331-9306-C3135F6C99D3}"/>
              </a:ext>
            </a:extLst>
          </p:cNvPr>
          <p:cNvSpPr>
            <a:spLocks noGrp="1"/>
          </p:cNvSpPr>
          <p:nvPr>
            <p:ph sz="half" idx="1"/>
          </p:nvPr>
        </p:nvSpPr>
        <p:spPr>
          <a:xfrm>
            <a:off x="838200" y="1825625"/>
            <a:ext cx="5181600" cy="4351338"/>
          </a:xfrm>
        </p:spPr>
        <p:txBody>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p>
        </p:txBody>
      </p:sp>
      <p:sp>
        <p:nvSpPr>
          <p:cNvPr id="4" name="Rezervirano mjesto sadržaja 3">
            <a:extLst>
              <a:ext uri="{FF2B5EF4-FFF2-40B4-BE49-F238E27FC236}">
                <a16:creationId xmlns:a16="http://schemas.microsoft.com/office/drawing/2014/main" id="{7DD05368-58C6-49BC-BFA5-29E7EEF53435}"/>
              </a:ext>
            </a:extLst>
          </p:cNvPr>
          <p:cNvSpPr>
            <a:spLocks noGrp="1"/>
          </p:cNvSpPr>
          <p:nvPr>
            <p:ph sz="half" idx="2"/>
          </p:nvPr>
        </p:nvSpPr>
        <p:spPr>
          <a:xfrm>
            <a:off x="6172200" y="1825625"/>
            <a:ext cx="5181600" cy="4351338"/>
          </a:xfrm>
        </p:spPr>
        <p:txBody>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p>
        </p:txBody>
      </p:sp>
      <p:sp>
        <p:nvSpPr>
          <p:cNvPr id="5" name="Rezervirano mjesto datuma 4">
            <a:extLst>
              <a:ext uri="{FF2B5EF4-FFF2-40B4-BE49-F238E27FC236}">
                <a16:creationId xmlns:a16="http://schemas.microsoft.com/office/drawing/2014/main" id="{EA43B93F-7F39-4AB0-9519-ED36DCC8261E}"/>
              </a:ext>
            </a:extLst>
          </p:cNvPr>
          <p:cNvSpPr>
            <a:spLocks noGrp="1"/>
          </p:cNvSpPr>
          <p:nvPr>
            <p:ph type="dt" sz="half" idx="10"/>
          </p:nvPr>
        </p:nvSpPr>
        <p:spPr/>
        <p:txBody>
          <a:bodyPr/>
          <a:lstStyle/>
          <a:p>
            <a:fld id="{D135FBE3-8D02-4D66-8BF7-858BDFF478D4}" type="datetimeFigureOut">
              <a:rPr lang="hr-HR" smtClean="0"/>
              <a:t>27.4.2026.</a:t>
            </a:fld>
            <a:endParaRPr lang="hr-HR"/>
          </a:p>
        </p:txBody>
      </p:sp>
      <p:sp>
        <p:nvSpPr>
          <p:cNvPr id="6" name="Rezervirano mjesto podnožja 5">
            <a:extLst>
              <a:ext uri="{FF2B5EF4-FFF2-40B4-BE49-F238E27FC236}">
                <a16:creationId xmlns:a16="http://schemas.microsoft.com/office/drawing/2014/main" id="{2EA342D2-5D6A-4147-94E4-95B2233F14BB}"/>
              </a:ext>
            </a:extLst>
          </p:cNvPr>
          <p:cNvSpPr>
            <a:spLocks noGrp="1"/>
          </p:cNvSpPr>
          <p:nvPr>
            <p:ph type="ftr" sz="quarter" idx="11"/>
          </p:nvPr>
        </p:nvSpPr>
        <p:spPr/>
        <p:txBody>
          <a:bodyPr/>
          <a:lstStyle/>
          <a:p>
            <a:endParaRPr lang="hr-HR"/>
          </a:p>
        </p:txBody>
      </p:sp>
      <p:sp>
        <p:nvSpPr>
          <p:cNvPr id="7" name="Rezervirano mjesto broja slajda 6">
            <a:extLst>
              <a:ext uri="{FF2B5EF4-FFF2-40B4-BE49-F238E27FC236}">
                <a16:creationId xmlns:a16="http://schemas.microsoft.com/office/drawing/2014/main" id="{0F753D87-E33B-4B7B-8F0E-2972EB846A49}"/>
              </a:ext>
            </a:extLst>
          </p:cNvPr>
          <p:cNvSpPr>
            <a:spLocks noGrp="1"/>
          </p:cNvSpPr>
          <p:nvPr>
            <p:ph type="sldNum" sz="quarter" idx="12"/>
          </p:nvPr>
        </p:nvSpPr>
        <p:spPr/>
        <p:txBody>
          <a:bodyPr/>
          <a:lstStyle/>
          <a:p>
            <a:fld id="{20E7DE06-A9E0-4460-ACBC-4A4E94589AE9}" type="slidenum">
              <a:rPr lang="hr-HR" smtClean="0"/>
              <a:t>‹#›</a:t>
            </a:fld>
            <a:endParaRPr lang="hr-HR"/>
          </a:p>
        </p:txBody>
      </p:sp>
    </p:spTree>
    <p:extLst>
      <p:ext uri="{BB962C8B-B14F-4D97-AF65-F5344CB8AC3E}">
        <p14:creationId xmlns:p14="http://schemas.microsoft.com/office/powerpoint/2010/main" val="16732063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Usporedb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6CC6617-F109-49C3-A194-9D85029760D8}"/>
              </a:ext>
            </a:extLst>
          </p:cNvPr>
          <p:cNvSpPr>
            <a:spLocks noGrp="1"/>
          </p:cNvSpPr>
          <p:nvPr>
            <p:ph type="title"/>
          </p:nvPr>
        </p:nvSpPr>
        <p:spPr>
          <a:xfrm>
            <a:off x="839788" y="365125"/>
            <a:ext cx="10515600" cy="1325563"/>
          </a:xfrm>
        </p:spPr>
        <p:txBody>
          <a:bodyPr/>
          <a:lstStyle/>
          <a:p>
            <a:r>
              <a:rPr lang="hr-HR"/>
              <a:t>Kliknite da biste uredili stil naslova matrice</a:t>
            </a:r>
          </a:p>
        </p:txBody>
      </p:sp>
      <p:sp>
        <p:nvSpPr>
          <p:cNvPr id="3" name="Rezervirano mjesto teksta 2">
            <a:extLst>
              <a:ext uri="{FF2B5EF4-FFF2-40B4-BE49-F238E27FC236}">
                <a16:creationId xmlns:a16="http://schemas.microsoft.com/office/drawing/2014/main" id="{69DF9069-AEB9-4BE1-ABD4-081F6EB653A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Uredite stilove teksta matrice</a:t>
            </a:r>
          </a:p>
        </p:txBody>
      </p:sp>
      <p:sp>
        <p:nvSpPr>
          <p:cNvPr id="4" name="Rezervirano mjesto sadržaja 3">
            <a:extLst>
              <a:ext uri="{FF2B5EF4-FFF2-40B4-BE49-F238E27FC236}">
                <a16:creationId xmlns:a16="http://schemas.microsoft.com/office/drawing/2014/main" id="{8E59D9F8-76A6-41D9-95F5-9B4CD2991C79}"/>
              </a:ext>
            </a:extLst>
          </p:cNvPr>
          <p:cNvSpPr>
            <a:spLocks noGrp="1"/>
          </p:cNvSpPr>
          <p:nvPr>
            <p:ph sz="half" idx="2"/>
          </p:nvPr>
        </p:nvSpPr>
        <p:spPr>
          <a:xfrm>
            <a:off x="839788" y="2505075"/>
            <a:ext cx="5157787" cy="3684588"/>
          </a:xfrm>
        </p:spPr>
        <p:txBody>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p>
        </p:txBody>
      </p:sp>
      <p:sp>
        <p:nvSpPr>
          <p:cNvPr id="5" name="Rezervirano mjesto teksta 4">
            <a:extLst>
              <a:ext uri="{FF2B5EF4-FFF2-40B4-BE49-F238E27FC236}">
                <a16:creationId xmlns:a16="http://schemas.microsoft.com/office/drawing/2014/main" id="{E853D1BB-FA8A-43D6-941A-D271A905483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Uredite stilove teksta matrice</a:t>
            </a:r>
          </a:p>
        </p:txBody>
      </p:sp>
      <p:sp>
        <p:nvSpPr>
          <p:cNvPr id="6" name="Rezervirano mjesto sadržaja 5">
            <a:extLst>
              <a:ext uri="{FF2B5EF4-FFF2-40B4-BE49-F238E27FC236}">
                <a16:creationId xmlns:a16="http://schemas.microsoft.com/office/drawing/2014/main" id="{FAB51F80-A150-4532-AB4F-F009370F8061}"/>
              </a:ext>
            </a:extLst>
          </p:cNvPr>
          <p:cNvSpPr>
            <a:spLocks noGrp="1"/>
          </p:cNvSpPr>
          <p:nvPr>
            <p:ph sz="quarter" idx="4"/>
          </p:nvPr>
        </p:nvSpPr>
        <p:spPr>
          <a:xfrm>
            <a:off x="6172200" y="2505075"/>
            <a:ext cx="5183188" cy="3684588"/>
          </a:xfrm>
        </p:spPr>
        <p:txBody>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p>
        </p:txBody>
      </p:sp>
      <p:sp>
        <p:nvSpPr>
          <p:cNvPr id="7" name="Rezervirano mjesto datuma 6">
            <a:extLst>
              <a:ext uri="{FF2B5EF4-FFF2-40B4-BE49-F238E27FC236}">
                <a16:creationId xmlns:a16="http://schemas.microsoft.com/office/drawing/2014/main" id="{CB10503D-ACCF-453A-A9D5-A99E493C8249}"/>
              </a:ext>
            </a:extLst>
          </p:cNvPr>
          <p:cNvSpPr>
            <a:spLocks noGrp="1"/>
          </p:cNvSpPr>
          <p:nvPr>
            <p:ph type="dt" sz="half" idx="10"/>
          </p:nvPr>
        </p:nvSpPr>
        <p:spPr/>
        <p:txBody>
          <a:bodyPr/>
          <a:lstStyle/>
          <a:p>
            <a:fld id="{D135FBE3-8D02-4D66-8BF7-858BDFF478D4}" type="datetimeFigureOut">
              <a:rPr lang="hr-HR" smtClean="0"/>
              <a:t>27.4.2026.</a:t>
            </a:fld>
            <a:endParaRPr lang="hr-HR"/>
          </a:p>
        </p:txBody>
      </p:sp>
      <p:sp>
        <p:nvSpPr>
          <p:cNvPr id="8" name="Rezervirano mjesto podnožja 7">
            <a:extLst>
              <a:ext uri="{FF2B5EF4-FFF2-40B4-BE49-F238E27FC236}">
                <a16:creationId xmlns:a16="http://schemas.microsoft.com/office/drawing/2014/main" id="{1B3DE5AD-CCEE-4B44-B418-44978F9B805E}"/>
              </a:ext>
            </a:extLst>
          </p:cNvPr>
          <p:cNvSpPr>
            <a:spLocks noGrp="1"/>
          </p:cNvSpPr>
          <p:nvPr>
            <p:ph type="ftr" sz="quarter" idx="11"/>
          </p:nvPr>
        </p:nvSpPr>
        <p:spPr/>
        <p:txBody>
          <a:bodyPr/>
          <a:lstStyle/>
          <a:p>
            <a:endParaRPr lang="hr-HR"/>
          </a:p>
        </p:txBody>
      </p:sp>
      <p:sp>
        <p:nvSpPr>
          <p:cNvPr id="9" name="Rezervirano mjesto broja slajda 8">
            <a:extLst>
              <a:ext uri="{FF2B5EF4-FFF2-40B4-BE49-F238E27FC236}">
                <a16:creationId xmlns:a16="http://schemas.microsoft.com/office/drawing/2014/main" id="{1DC6E4C4-7E04-4073-94A1-B8B883FB19A5}"/>
              </a:ext>
            </a:extLst>
          </p:cNvPr>
          <p:cNvSpPr>
            <a:spLocks noGrp="1"/>
          </p:cNvSpPr>
          <p:nvPr>
            <p:ph type="sldNum" sz="quarter" idx="12"/>
          </p:nvPr>
        </p:nvSpPr>
        <p:spPr/>
        <p:txBody>
          <a:bodyPr/>
          <a:lstStyle/>
          <a:p>
            <a:fld id="{20E7DE06-A9E0-4460-ACBC-4A4E94589AE9}" type="slidenum">
              <a:rPr lang="hr-HR" smtClean="0"/>
              <a:t>‹#›</a:t>
            </a:fld>
            <a:endParaRPr lang="hr-HR"/>
          </a:p>
        </p:txBody>
      </p:sp>
    </p:spTree>
    <p:extLst>
      <p:ext uri="{BB962C8B-B14F-4D97-AF65-F5344CB8AC3E}">
        <p14:creationId xmlns:p14="http://schemas.microsoft.com/office/powerpoint/2010/main" val="36318971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2909874-B8E8-493C-8A59-D4B849C47710}"/>
              </a:ext>
            </a:extLst>
          </p:cNvPr>
          <p:cNvSpPr>
            <a:spLocks noGrp="1"/>
          </p:cNvSpPr>
          <p:nvPr>
            <p:ph type="title"/>
          </p:nvPr>
        </p:nvSpPr>
        <p:spPr/>
        <p:txBody>
          <a:bodyPr/>
          <a:lstStyle/>
          <a:p>
            <a:r>
              <a:rPr lang="hr-HR"/>
              <a:t>Kliknite da biste uredili stil naslova matrice</a:t>
            </a:r>
          </a:p>
        </p:txBody>
      </p:sp>
      <p:sp>
        <p:nvSpPr>
          <p:cNvPr id="3" name="Rezervirano mjesto datuma 2">
            <a:extLst>
              <a:ext uri="{FF2B5EF4-FFF2-40B4-BE49-F238E27FC236}">
                <a16:creationId xmlns:a16="http://schemas.microsoft.com/office/drawing/2014/main" id="{3F983008-7AC6-421C-8D67-1C8C06653647}"/>
              </a:ext>
            </a:extLst>
          </p:cNvPr>
          <p:cNvSpPr>
            <a:spLocks noGrp="1"/>
          </p:cNvSpPr>
          <p:nvPr>
            <p:ph type="dt" sz="half" idx="10"/>
          </p:nvPr>
        </p:nvSpPr>
        <p:spPr/>
        <p:txBody>
          <a:bodyPr/>
          <a:lstStyle/>
          <a:p>
            <a:fld id="{D135FBE3-8D02-4D66-8BF7-858BDFF478D4}" type="datetimeFigureOut">
              <a:rPr lang="hr-HR" smtClean="0"/>
              <a:t>27.4.2026.</a:t>
            </a:fld>
            <a:endParaRPr lang="hr-HR"/>
          </a:p>
        </p:txBody>
      </p:sp>
      <p:sp>
        <p:nvSpPr>
          <p:cNvPr id="4" name="Rezervirano mjesto podnožja 3">
            <a:extLst>
              <a:ext uri="{FF2B5EF4-FFF2-40B4-BE49-F238E27FC236}">
                <a16:creationId xmlns:a16="http://schemas.microsoft.com/office/drawing/2014/main" id="{439E35E8-A69D-4CC1-9F8F-99C02F1D7AE3}"/>
              </a:ext>
            </a:extLst>
          </p:cNvPr>
          <p:cNvSpPr>
            <a:spLocks noGrp="1"/>
          </p:cNvSpPr>
          <p:nvPr>
            <p:ph type="ftr" sz="quarter" idx="11"/>
          </p:nvPr>
        </p:nvSpPr>
        <p:spPr/>
        <p:txBody>
          <a:bodyPr/>
          <a:lstStyle/>
          <a:p>
            <a:endParaRPr lang="hr-HR"/>
          </a:p>
        </p:txBody>
      </p:sp>
      <p:sp>
        <p:nvSpPr>
          <p:cNvPr id="5" name="Rezervirano mjesto broja slajda 4">
            <a:extLst>
              <a:ext uri="{FF2B5EF4-FFF2-40B4-BE49-F238E27FC236}">
                <a16:creationId xmlns:a16="http://schemas.microsoft.com/office/drawing/2014/main" id="{FF72D9D9-1DDC-43FE-AD78-D08E477CD5B4}"/>
              </a:ext>
            </a:extLst>
          </p:cNvPr>
          <p:cNvSpPr>
            <a:spLocks noGrp="1"/>
          </p:cNvSpPr>
          <p:nvPr>
            <p:ph type="sldNum" sz="quarter" idx="12"/>
          </p:nvPr>
        </p:nvSpPr>
        <p:spPr/>
        <p:txBody>
          <a:bodyPr/>
          <a:lstStyle/>
          <a:p>
            <a:fld id="{20E7DE06-A9E0-4460-ACBC-4A4E94589AE9}" type="slidenum">
              <a:rPr lang="hr-HR" smtClean="0"/>
              <a:t>‹#›</a:t>
            </a:fld>
            <a:endParaRPr lang="hr-HR"/>
          </a:p>
        </p:txBody>
      </p:sp>
    </p:spTree>
    <p:extLst>
      <p:ext uri="{BB962C8B-B14F-4D97-AF65-F5344CB8AC3E}">
        <p14:creationId xmlns:p14="http://schemas.microsoft.com/office/powerpoint/2010/main" val="36653437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Rezervirano mjesto datuma 1">
            <a:extLst>
              <a:ext uri="{FF2B5EF4-FFF2-40B4-BE49-F238E27FC236}">
                <a16:creationId xmlns:a16="http://schemas.microsoft.com/office/drawing/2014/main" id="{ACF12A2E-C79C-4B06-83BE-FB0BB430A3DF}"/>
              </a:ext>
            </a:extLst>
          </p:cNvPr>
          <p:cNvSpPr>
            <a:spLocks noGrp="1"/>
          </p:cNvSpPr>
          <p:nvPr>
            <p:ph type="dt" sz="half" idx="10"/>
          </p:nvPr>
        </p:nvSpPr>
        <p:spPr/>
        <p:txBody>
          <a:bodyPr/>
          <a:lstStyle/>
          <a:p>
            <a:fld id="{D135FBE3-8D02-4D66-8BF7-858BDFF478D4}" type="datetimeFigureOut">
              <a:rPr lang="hr-HR" smtClean="0"/>
              <a:t>27.4.2026.</a:t>
            </a:fld>
            <a:endParaRPr lang="hr-HR"/>
          </a:p>
        </p:txBody>
      </p:sp>
      <p:sp>
        <p:nvSpPr>
          <p:cNvPr id="3" name="Rezervirano mjesto podnožja 2">
            <a:extLst>
              <a:ext uri="{FF2B5EF4-FFF2-40B4-BE49-F238E27FC236}">
                <a16:creationId xmlns:a16="http://schemas.microsoft.com/office/drawing/2014/main" id="{C9E58606-CE6E-4BDF-9564-1CC0D5A832B1}"/>
              </a:ext>
            </a:extLst>
          </p:cNvPr>
          <p:cNvSpPr>
            <a:spLocks noGrp="1"/>
          </p:cNvSpPr>
          <p:nvPr>
            <p:ph type="ftr" sz="quarter" idx="11"/>
          </p:nvPr>
        </p:nvSpPr>
        <p:spPr/>
        <p:txBody>
          <a:bodyPr/>
          <a:lstStyle/>
          <a:p>
            <a:endParaRPr lang="hr-HR"/>
          </a:p>
        </p:txBody>
      </p:sp>
      <p:sp>
        <p:nvSpPr>
          <p:cNvPr id="4" name="Rezervirano mjesto broja slajda 3">
            <a:extLst>
              <a:ext uri="{FF2B5EF4-FFF2-40B4-BE49-F238E27FC236}">
                <a16:creationId xmlns:a16="http://schemas.microsoft.com/office/drawing/2014/main" id="{E4414F05-4A11-4CE0-BE98-017405D09C1B}"/>
              </a:ext>
            </a:extLst>
          </p:cNvPr>
          <p:cNvSpPr>
            <a:spLocks noGrp="1"/>
          </p:cNvSpPr>
          <p:nvPr>
            <p:ph type="sldNum" sz="quarter" idx="12"/>
          </p:nvPr>
        </p:nvSpPr>
        <p:spPr/>
        <p:txBody>
          <a:bodyPr/>
          <a:lstStyle/>
          <a:p>
            <a:fld id="{20E7DE06-A9E0-4460-ACBC-4A4E94589AE9}" type="slidenum">
              <a:rPr lang="hr-HR" smtClean="0"/>
              <a:t>‹#›</a:t>
            </a:fld>
            <a:endParaRPr lang="hr-HR"/>
          </a:p>
        </p:txBody>
      </p:sp>
    </p:spTree>
    <p:extLst>
      <p:ext uri="{BB962C8B-B14F-4D97-AF65-F5344CB8AC3E}">
        <p14:creationId xmlns:p14="http://schemas.microsoft.com/office/powerpoint/2010/main" val="11164724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držaj s opisom">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B33A9747-320A-402C-BA77-1C52C7EC0257}"/>
              </a:ext>
            </a:extLst>
          </p:cNvPr>
          <p:cNvSpPr>
            <a:spLocks noGrp="1"/>
          </p:cNvSpPr>
          <p:nvPr>
            <p:ph type="title"/>
          </p:nvPr>
        </p:nvSpPr>
        <p:spPr>
          <a:xfrm>
            <a:off x="839788" y="457200"/>
            <a:ext cx="3932237" cy="1600200"/>
          </a:xfrm>
        </p:spPr>
        <p:txBody>
          <a:bodyPr anchor="b"/>
          <a:lstStyle>
            <a:lvl1pPr>
              <a:defRPr sz="3200"/>
            </a:lvl1pPr>
          </a:lstStyle>
          <a:p>
            <a:r>
              <a:rPr lang="hr-HR"/>
              <a:t>Kliknite da biste uredili stil naslova matrice</a:t>
            </a:r>
          </a:p>
        </p:txBody>
      </p:sp>
      <p:sp>
        <p:nvSpPr>
          <p:cNvPr id="3" name="Rezervirano mjesto sadržaja 2">
            <a:extLst>
              <a:ext uri="{FF2B5EF4-FFF2-40B4-BE49-F238E27FC236}">
                <a16:creationId xmlns:a16="http://schemas.microsoft.com/office/drawing/2014/main" id="{5A099DE9-0ED6-49D6-A7EB-FC69BE084E8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p>
        </p:txBody>
      </p:sp>
      <p:sp>
        <p:nvSpPr>
          <p:cNvPr id="4" name="Rezervirano mjesto teksta 3">
            <a:extLst>
              <a:ext uri="{FF2B5EF4-FFF2-40B4-BE49-F238E27FC236}">
                <a16:creationId xmlns:a16="http://schemas.microsoft.com/office/drawing/2014/main" id="{56527848-606B-4A6A-82AF-6B38A0C6500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r-HR"/>
              <a:t>Uredite stilove teksta matrice</a:t>
            </a:r>
          </a:p>
        </p:txBody>
      </p:sp>
      <p:sp>
        <p:nvSpPr>
          <p:cNvPr id="5" name="Rezervirano mjesto datuma 4">
            <a:extLst>
              <a:ext uri="{FF2B5EF4-FFF2-40B4-BE49-F238E27FC236}">
                <a16:creationId xmlns:a16="http://schemas.microsoft.com/office/drawing/2014/main" id="{3EE27ACA-A69A-477E-9BCB-982E452AC392}"/>
              </a:ext>
            </a:extLst>
          </p:cNvPr>
          <p:cNvSpPr>
            <a:spLocks noGrp="1"/>
          </p:cNvSpPr>
          <p:nvPr>
            <p:ph type="dt" sz="half" idx="10"/>
          </p:nvPr>
        </p:nvSpPr>
        <p:spPr/>
        <p:txBody>
          <a:bodyPr/>
          <a:lstStyle/>
          <a:p>
            <a:fld id="{D135FBE3-8D02-4D66-8BF7-858BDFF478D4}" type="datetimeFigureOut">
              <a:rPr lang="hr-HR" smtClean="0"/>
              <a:t>27.4.2026.</a:t>
            </a:fld>
            <a:endParaRPr lang="hr-HR"/>
          </a:p>
        </p:txBody>
      </p:sp>
      <p:sp>
        <p:nvSpPr>
          <p:cNvPr id="6" name="Rezervirano mjesto podnožja 5">
            <a:extLst>
              <a:ext uri="{FF2B5EF4-FFF2-40B4-BE49-F238E27FC236}">
                <a16:creationId xmlns:a16="http://schemas.microsoft.com/office/drawing/2014/main" id="{8DBF7770-D4D0-431E-B3EA-7D56CD3F851D}"/>
              </a:ext>
            </a:extLst>
          </p:cNvPr>
          <p:cNvSpPr>
            <a:spLocks noGrp="1"/>
          </p:cNvSpPr>
          <p:nvPr>
            <p:ph type="ftr" sz="quarter" idx="11"/>
          </p:nvPr>
        </p:nvSpPr>
        <p:spPr/>
        <p:txBody>
          <a:bodyPr/>
          <a:lstStyle/>
          <a:p>
            <a:endParaRPr lang="hr-HR"/>
          </a:p>
        </p:txBody>
      </p:sp>
      <p:sp>
        <p:nvSpPr>
          <p:cNvPr id="7" name="Rezervirano mjesto broja slajda 6">
            <a:extLst>
              <a:ext uri="{FF2B5EF4-FFF2-40B4-BE49-F238E27FC236}">
                <a16:creationId xmlns:a16="http://schemas.microsoft.com/office/drawing/2014/main" id="{B48EF5F0-9C02-4F9C-A5A8-4745D78348A8}"/>
              </a:ext>
            </a:extLst>
          </p:cNvPr>
          <p:cNvSpPr>
            <a:spLocks noGrp="1"/>
          </p:cNvSpPr>
          <p:nvPr>
            <p:ph type="sldNum" sz="quarter" idx="12"/>
          </p:nvPr>
        </p:nvSpPr>
        <p:spPr/>
        <p:txBody>
          <a:bodyPr/>
          <a:lstStyle/>
          <a:p>
            <a:fld id="{20E7DE06-A9E0-4460-ACBC-4A4E94589AE9}" type="slidenum">
              <a:rPr lang="hr-HR" smtClean="0"/>
              <a:t>‹#›</a:t>
            </a:fld>
            <a:endParaRPr lang="hr-HR"/>
          </a:p>
        </p:txBody>
      </p:sp>
    </p:spTree>
    <p:extLst>
      <p:ext uri="{BB962C8B-B14F-4D97-AF65-F5344CB8AC3E}">
        <p14:creationId xmlns:p14="http://schemas.microsoft.com/office/powerpoint/2010/main" val="11441691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Slika s opisom">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2F024D26-1051-4A62-9D08-84A27E5C8C03}"/>
              </a:ext>
            </a:extLst>
          </p:cNvPr>
          <p:cNvSpPr>
            <a:spLocks noGrp="1"/>
          </p:cNvSpPr>
          <p:nvPr>
            <p:ph type="title"/>
          </p:nvPr>
        </p:nvSpPr>
        <p:spPr>
          <a:xfrm>
            <a:off x="839788" y="457200"/>
            <a:ext cx="3932237" cy="1600200"/>
          </a:xfrm>
        </p:spPr>
        <p:txBody>
          <a:bodyPr anchor="b"/>
          <a:lstStyle>
            <a:lvl1pPr>
              <a:defRPr sz="3200"/>
            </a:lvl1pPr>
          </a:lstStyle>
          <a:p>
            <a:r>
              <a:rPr lang="hr-HR"/>
              <a:t>Kliknite da biste uredili stil naslova matrice</a:t>
            </a:r>
          </a:p>
        </p:txBody>
      </p:sp>
      <p:sp>
        <p:nvSpPr>
          <p:cNvPr id="3" name="Rezervirano mjesto slike 2">
            <a:extLst>
              <a:ext uri="{FF2B5EF4-FFF2-40B4-BE49-F238E27FC236}">
                <a16:creationId xmlns:a16="http://schemas.microsoft.com/office/drawing/2014/main" id="{382DC343-540F-43C5-AE17-865462B22E8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r-HR"/>
          </a:p>
        </p:txBody>
      </p:sp>
      <p:sp>
        <p:nvSpPr>
          <p:cNvPr id="4" name="Rezervirano mjesto teksta 3">
            <a:extLst>
              <a:ext uri="{FF2B5EF4-FFF2-40B4-BE49-F238E27FC236}">
                <a16:creationId xmlns:a16="http://schemas.microsoft.com/office/drawing/2014/main" id="{EB51652D-75B6-4484-A269-75ADFFF7504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r-HR"/>
              <a:t>Uredite stilove teksta matrice</a:t>
            </a:r>
          </a:p>
        </p:txBody>
      </p:sp>
      <p:sp>
        <p:nvSpPr>
          <p:cNvPr id="5" name="Rezervirano mjesto datuma 4">
            <a:extLst>
              <a:ext uri="{FF2B5EF4-FFF2-40B4-BE49-F238E27FC236}">
                <a16:creationId xmlns:a16="http://schemas.microsoft.com/office/drawing/2014/main" id="{BF7CEC29-FFFC-44D6-9153-816A07351BAD}"/>
              </a:ext>
            </a:extLst>
          </p:cNvPr>
          <p:cNvSpPr>
            <a:spLocks noGrp="1"/>
          </p:cNvSpPr>
          <p:nvPr>
            <p:ph type="dt" sz="half" idx="10"/>
          </p:nvPr>
        </p:nvSpPr>
        <p:spPr/>
        <p:txBody>
          <a:bodyPr/>
          <a:lstStyle/>
          <a:p>
            <a:fld id="{D135FBE3-8D02-4D66-8BF7-858BDFF478D4}" type="datetimeFigureOut">
              <a:rPr lang="hr-HR" smtClean="0"/>
              <a:t>27.4.2026.</a:t>
            </a:fld>
            <a:endParaRPr lang="hr-HR"/>
          </a:p>
        </p:txBody>
      </p:sp>
      <p:sp>
        <p:nvSpPr>
          <p:cNvPr id="6" name="Rezervirano mjesto podnožja 5">
            <a:extLst>
              <a:ext uri="{FF2B5EF4-FFF2-40B4-BE49-F238E27FC236}">
                <a16:creationId xmlns:a16="http://schemas.microsoft.com/office/drawing/2014/main" id="{6947C73F-8556-4DB1-AE5D-3565B5B8AFF1}"/>
              </a:ext>
            </a:extLst>
          </p:cNvPr>
          <p:cNvSpPr>
            <a:spLocks noGrp="1"/>
          </p:cNvSpPr>
          <p:nvPr>
            <p:ph type="ftr" sz="quarter" idx="11"/>
          </p:nvPr>
        </p:nvSpPr>
        <p:spPr/>
        <p:txBody>
          <a:bodyPr/>
          <a:lstStyle/>
          <a:p>
            <a:endParaRPr lang="hr-HR"/>
          </a:p>
        </p:txBody>
      </p:sp>
      <p:sp>
        <p:nvSpPr>
          <p:cNvPr id="7" name="Rezervirano mjesto broja slajda 6">
            <a:extLst>
              <a:ext uri="{FF2B5EF4-FFF2-40B4-BE49-F238E27FC236}">
                <a16:creationId xmlns:a16="http://schemas.microsoft.com/office/drawing/2014/main" id="{12C3DCEC-AC96-4272-9E2F-B5B7B36A4185}"/>
              </a:ext>
            </a:extLst>
          </p:cNvPr>
          <p:cNvSpPr>
            <a:spLocks noGrp="1"/>
          </p:cNvSpPr>
          <p:nvPr>
            <p:ph type="sldNum" sz="quarter" idx="12"/>
          </p:nvPr>
        </p:nvSpPr>
        <p:spPr/>
        <p:txBody>
          <a:bodyPr/>
          <a:lstStyle/>
          <a:p>
            <a:fld id="{20E7DE06-A9E0-4460-ACBC-4A4E94589AE9}" type="slidenum">
              <a:rPr lang="hr-HR" smtClean="0"/>
              <a:t>‹#›</a:t>
            </a:fld>
            <a:endParaRPr lang="hr-HR"/>
          </a:p>
        </p:txBody>
      </p:sp>
    </p:spTree>
    <p:extLst>
      <p:ext uri="{BB962C8B-B14F-4D97-AF65-F5344CB8AC3E}">
        <p14:creationId xmlns:p14="http://schemas.microsoft.com/office/powerpoint/2010/main" val="7561249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zervirano mjesto naslova 1">
            <a:extLst>
              <a:ext uri="{FF2B5EF4-FFF2-40B4-BE49-F238E27FC236}">
                <a16:creationId xmlns:a16="http://schemas.microsoft.com/office/drawing/2014/main" id="{86383B25-0761-4C6F-82B1-61ED7FB7CB1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hr-HR"/>
              <a:t>Kliknite da biste uredili stil naslova matrice</a:t>
            </a:r>
          </a:p>
        </p:txBody>
      </p:sp>
      <p:sp>
        <p:nvSpPr>
          <p:cNvPr id="3" name="Rezervirano mjesto teksta 2">
            <a:extLst>
              <a:ext uri="{FF2B5EF4-FFF2-40B4-BE49-F238E27FC236}">
                <a16:creationId xmlns:a16="http://schemas.microsoft.com/office/drawing/2014/main" id="{862AA5F3-D143-4AE4-ADB3-2CC208FC6BC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p>
        </p:txBody>
      </p:sp>
      <p:sp>
        <p:nvSpPr>
          <p:cNvPr id="4" name="Rezervirano mjesto datuma 3">
            <a:extLst>
              <a:ext uri="{FF2B5EF4-FFF2-40B4-BE49-F238E27FC236}">
                <a16:creationId xmlns:a16="http://schemas.microsoft.com/office/drawing/2014/main" id="{3AB1C235-EDD3-4B24-A697-ACAC456C4E6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35FBE3-8D02-4D66-8BF7-858BDFF478D4}" type="datetimeFigureOut">
              <a:rPr lang="hr-HR" smtClean="0"/>
              <a:t>27.4.2026.</a:t>
            </a:fld>
            <a:endParaRPr lang="hr-HR"/>
          </a:p>
        </p:txBody>
      </p:sp>
      <p:sp>
        <p:nvSpPr>
          <p:cNvPr id="5" name="Rezervirano mjesto podnožja 4">
            <a:extLst>
              <a:ext uri="{FF2B5EF4-FFF2-40B4-BE49-F238E27FC236}">
                <a16:creationId xmlns:a16="http://schemas.microsoft.com/office/drawing/2014/main" id="{42ADFC51-67C2-4BDA-8CA4-A9C01FC3E72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r-HR"/>
          </a:p>
        </p:txBody>
      </p:sp>
      <p:sp>
        <p:nvSpPr>
          <p:cNvPr id="6" name="Rezervirano mjesto broja slajda 5">
            <a:extLst>
              <a:ext uri="{FF2B5EF4-FFF2-40B4-BE49-F238E27FC236}">
                <a16:creationId xmlns:a16="http://schemas.microsoft.com/office/drawing/2014/main" id="{223DCA68-E368-4B67-A75D-181782C033E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E7DE06-A9E0-4460-ACBC-4A4E94589AE9}" type="slidenum">
              <a:rPr lang="hr-HR" smtClean="0"/>
              <a:t>‹#›</a:t>
            </a:fld>
            <a:endParaRPr lang="hr-HR"/>
          </a:p>
        </p:txBody>
      </p:sp>
    </p:spTree>
    <p:extLst>
      <p:ext uri="{BB962C8B-B14F-4D97-AF65-F5344CB8AC3E}">
        <p14:creationId xmlns:p14="http://schemas.microsoft.com/office/powerpoint/2010/main" val="21688100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jpeg"/><Relationship Id="rId10" Type="http://schemas.openxmlformats.org/officeDocument/2006/relationships/image" Target="cid:image001.jpg@01D92401.7A7F9890" TargetMode="External"/><Relationship Id="rId4" Type="http://schemas.openxmlformats.org/officeDocument/2006/relationships/image" Target="../media/image2.png"/><Relationship Id="rId9" Type="http://schemas.openxmlformats.org/officeDocument/2006/relationships/image" Target="../media/image7.jpeg"/></Relationships>
</file>

<file path=ppt/slides/_rels/slide10.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hyperlink" Target="https://svgsilh.com/ko/ff5722/image/2025986.html" TargetMode="External"/><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8.svg"/><Relationship Id="rId5" Type="http://schemas.openxmlformats.org/officeDocument/2006/relationships/image" Target="../media/image3.jpeg"/><Relationship Id="rId10" Type="http://schemas.openxmlformats.org/officeDocument/2006/relationships/image" Target="cid:image001.jpg@01D92401.7A7F9890" TargetMode="External"/><Relationship Id="rId4" Type="http://schemas.openxmlformats.org/officeDocument/2006/relationships/image" Target="../media/image2.png"/><Relationship Id="rId9" Type="http://schemas.openxmlformats.org/officeDocument/2006/relationships/image" Target="../media/image7.jpeg"/></Relationships>
</file>

<file path=ppt/slides/_rels/slide1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hyperlink" Target="https://svgsilh.com/ko/ff5722/image/2025986.html" TargetMode="External"/><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8.svg"/><Relationship Id="rId5" Type="http://schemas.openxmlformats.org/officeDocument/2006/relationships/image" Target="../media/image3.jpeg"/><Relationship Id="rId10" Type="http://schemas.openxmlformats.org/officeDocument/2006/relationships/image" Target="cid:image001.jpg@01D92401.7A7F9890" TargetMode="External"/><Relationship Id="rId4" Type="http://schemas.openxmlformats.org/officeDocument/2006/relationships/image" Target="../media/image2.png"/><Relationship Id="rId9" Type="http://schemas.openxmlformats.org/officeDocument/2006/relationships/image" Target="../media/image7.jpeg"/></Relationships>
</file>

<file path=ppt/slides/_rels/slide12.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hyperlink" Target="https://svgsilh.com/ko/ff5722/image/2025986.html" TargetMode="External"/><Relationship Id="rId2" Type="http://schemas.openxmlformats.org/officeDocument/2006/relationships/notesSlide" Target="../notesSlides/notesSlide12.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8.svg"/><Relationship Id="rId5" Type="http://schemas.openxmlformats.org/officeDocument/2006/relationships/image" Target="../media/image3.jpeg"/><Relationship Id="rId10" Type="http://schemas.openxmlformats.org/officeDocument/2006/relationships/image" Target="cid:image001.jpg@01D92401.7A7F9890" TargetMode="External"/><Relationship Id="rId4" Type="http://schemas.openxmlformats.org/officeDocument/2006/relationships/image" Target="../media/image2.png"/><Relationship Id="rId9" Type="http://schemas.openxmlformats.org/officeDocument/2006/relationships/image" Target="../media/image7.jpeg"/></Relationships>
</file>

<file path=ppt/slides/_rels/slide13.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jpeg"/><Relationship Id="rId10" Type="http://schemas.openxmlformats.org/officeDocument/2006/relationships/image" Target="cid:image001.jpg@01D92401.7A7F9890" TargetMode="External"/><Relationship Id="rId4" Type="http://schemas.openxmlformats.org/officeDocument/2006/relationships/image" Target="../media/image2.png"/><Relationship Id="rId9" Type="http://schemas.openxmlformats.org/officeDocument/2006/relationships/image" Target="../media/image7.jpeg"/></Relationships>
</file>

<file path=ppt/slides/_rels/slide14.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jpeg"/><Relationship Id="rId10" Type="http://schemas.openxmlformats.org/officeDocument/2006/relationships/image" Target="cid:image001.jpg@01D92401.7A7F9890" TargetMode="External"/><Relationship Id="rId4" Type="http://schemas.openxmlformats.org/officeDocument/2006/relationships/image" Target="../media/image2.png"/><Relationship Id="rId9" Type="http://schemas.openxmlformats.org/officeDocument/2006/relationships/image" Target="../media/image7.jpeg"/></Relationships>
</file>

<file path=ppt/slides/_rels/slide15.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jpeg"/><Relationship Id="rId10" Type="http://schemas.openxmlformats.org/officeDocument/2006/relationships/image" Target="cid:image001.jpg@01D92401.7A7F9890" TargetMode="External"/><Relationship Id="rId4" Type="http://schemas.openxmlformats.org/officeDocument/2006/relationships/image" Target="../media/image2.png"/><Relationship Id="rId9" Type="http://schemas.openxmlformats.org/officeDocument/2006/relationships/image" Target="../media/image7.jpeg"/></Relationships>
</file>

<file path=ppt/slides/_rels/slide16.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jpeg"/><Relationship Id="rId10" Type="http://schemas.openxmlformats.org/officeDocument/2006/relationships/image" Target="cid:image001.jpg@01D92401.7A7F9890" TargetMode="External"/><Relationship Id="rId4" Type="http://schemas.openxmlformats.org/officeDocument/2006/relationships/image" Target="../media/image2.png"/><Relationship Id="rId9" Type="http://schemas.openxmlformats.org/officeDocument/2006/relationships/image" Target="../media/image7.jpeg"/></Relationships>
</file>

<file path=ppt/slides/_rels/slide2.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jpeg"/><Relationship Id="rId10" Type="http://schemas.openxmlformats.org/officeDocument/2006/relationships/image" Target="cid:image001.jpg@01D92401.7A7F9890" TargetMode="External"/><Relationship Id="rId4" Type="http://schemas.openxmlformats.org/officeDocument/2006/relationships/image" Target="../media/image2.png"/><Relationship Id="rId9" Type="http://schemas.openxmlformats.org/officeDocument/2006/relationships/image" Target="../media/image7.jpeg"/></Relationships>
</file>

<file path=ppt/slides/_rels/slide3.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jpeg"/><Relationship Id="rId10" Type="http://schemas.openxmlformats.org/officeDocument/2006/relationships/image" Target="cid:image001.jpg@01D92401.7A7F9890" TargetMode="External"/><Relationship Id="rId4" Type="http://schemas.openxmlformats.org/officeDocument/2006/relationships/image" Target="../media/image2.png"/><Relationship Id="rId9" Type="http://schemas.openxmlformats.org/officeDocument/2006/relationships/image" Target="../media/image7.jpeg"/></Relationships>
</file>

<file path=ppt/slides/_rels/slide4.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hyperlink" Target="https://svgsilh.com/ko/ff5722/image/2025986.html" TargetMode="External"/><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8.svg"/><Relationship Id="rId5" Type="http://schemas.openxmlformats.org/officeDocument/2006/relationships/image" Target="../media/image3.jpeg"/><Relationship Id="rId10" Type="http://schemas.openxmlformats.org/officeDocument/2006/relationships/image" Target="cid:image001.jpg@01D92401.7A7F9890" TargetMode="External"/><Relationship Id="rId4" Type="http://schemas.openxmlformats.org/officeDocument/2006/relationships/image" Target="../media/image2.png"/><Relationship Id="rId9" Type="http://schemas.openxmlformats.org/officeDocument/2006/relationships/image" Target="../media/image7.jpeg"/></Relationships>
</file>

<file path=ppt/slides/_rels/slide5.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jpeg"/><Relationship Id="rId10" Type="http://schemas.openxmlformats.org/officeDocument/2006/relationships/image" Target="cid:image001.jpg@01D92401.7A7F9890" TargetMode="External"/><Relationship Id="rId4" Type="http://schemas.openxmlformats.org/officeDocument/2006/relationships/image" Target="../media/image2.png"/><Relationship Id="rId9" Type="http://schemas.openxmlformats.org/officeDocument/2006/relationships/image" Target="../media/image7.jpeg"/></Relationships>
</file>

<file path=ppt/slides/_rels/slide6.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jpeg"/><Relationship Id="rId10" Type="http://schemas.openxmlformats.org/officeDocument/2006/relationships/image" Target="cid:image001.jpg@01D92401.7A7F9890" TargetMode="External"/><Relationship Id="rId4" Type="http://schemas.openxmlformats.org/officeDocument/2006/relationships/image" Target="../media/image2.png"/><Relationship Id="rId9" Type="http://schemas.openxmlformats.org/officeDocument/2006/relationships/image" Target="../media/image7.jpeg"/></Relationships>
</file>

<file path=ppt/slides/_rels/slide7.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jpeg"/><Relationship Id="rId10" Type="http://schemas.openxmlformats.org/officeDocument/2006/relationships/image" Target="cid:image001.jpg@01D92401.7A7F9890" TargetMode="External"/><Relationship Id="rId4" Type="http://schemas.openxmlformats.org/officeDocument/2006/relationships/image" Target="../media/image2.png"/><Relationship Id="rId9" Type="http://schemas.openxmlformats.org/officeDocument/2006/relationships/image" Target="../media/image7.jpeg"/></Relationships>
</file>

<file path=ppt/slides/_rels/slide8.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hyperlink" Target="https://svgsilh.com/ko/ff5722/image/2025986.html" TargetMode="External"/><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8.svg"/><Relationship Id="rId5" Type="http://schemas.openxmlformats.org/officeDocument/2006/relationships/image" Target="../media/image3.jpeg"/><Relationship Id="rId10" Type="http://schemas.openxmlformats.org/officeDocument/2006/relationships/image" Target="cid:image001.jpg@01D92401.7A7F9890" TargetMode="External"/><Relationship Id="rId4" Type="http://schemas.openxmlformats.org/officeDocument/2006/relationships/image" Target="../media/image2.png"/><Relationship Id="rId9" Type="http://schemas.openxmlformats.org/officeDocument/2006/relationships/image" Target="../media/image7.jpeg"/></Relationships>
</file>

<file path=ppt/slides/_rels/slide9.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hyperlink" Target="https://svgsilh.com/ko/ff5722/image/2025986.html" TargetMode="External"/><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8.svg"/><Relationship Id="rId5" Type="http://schemas.openxmlformats.org/officeDocument/2006/relationships/image" Target="../media/image3.jpeg"/><Relationship Id="rId10" Type="http://schemas.openxmlformats.org/officeDocument/2006/relationships/image" Target="cid:image001.jpg@01D92401.7A7F9890" TargetMode="External"/><Relationship Id="rId4" Type="http://schemas.openxmlformats.org/officeDocument/2006/relationships/image" Target="../media/image2.pn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24508664-CC8F-4FEA-847B-825DC5B1C8A1}"/>
              </a:ext>
            </a:extLst>
          </p:cNvPr>
          <p:cNvSpPr>
            <a:spLocks noGrp="1"/>
          </p:cNvSpPr>
          <p:nvPr>
            <p:ph type="ctrTitle"/>
          </p:nvPr>
        </p:nvSpPr>
        <p:spPr>
          <a:xfrm>
            <a:off x="716122" y="118541"/>
            <a:ext cx="9144000" cy="875770"/>
          </a:xfrm>
        </p:spPr>
        <p:txBody>
          <a:bodyPr>
            <a:normAutofit fontScale="90000"/>
          </a:bodyPr>
          <a:lstStyle/>
          <a:p>
            <a:r>
              <a:rPr lang="en-US" dirty="0"/>
              <a:t> </a:t>
            </a:r>
            <a:r>
              <a:rPr lang="en-US" sz="1600" b="1" dirty="0">
                <a:solidFill>
                  <a:schemeClr val="accent1">
                    <a:lumMod val="75000"/>
                  </a:schemeClr>
                </a:solidFill>
                <a:latin typeface="Arial Narrow" panose="020B0606020202030204" pitchFamily="34" charset="0"/>
              </a:rPr>
              <a:t>Twinning light project: Improving and strengthening administrative capacity of the Audit Authority for</a:t>
            </a:r>
            <a:br>
              <a:rPr lang="en-US" sz="1600" b="1" dirty="0">
                <a:solidFill>
                  <a:schemeClr val="accent1">
                    <a:lumMod val="75000"/>
                  </a:schemeClr>
                </a:solidFill>
                <a:latin typeface="Arial Narrow" panose="020B0606020202030204" pitchFamily="34" charset="0"/>
              </a:rPr>
            </a:br>
            <a:r>
              <a:rPr lang="en-US" sz="1600" b="1" dirty="0">
                <a:solidFill>
                  <a:schemeClr val="accent1">
                    <a:lumMod val="75000"/>
                  </a:schemeClr>
                </a:solidFill>
                <a:latin typeface="Arial Narrow" panose="020B0606020202030204" pitchFamily="34" charset="0"/>
              </a:rPr>
              <a:t>audit of IPARD III </a:t>
            </a:r>
            <a:r>
              <a:rPr lang="en-US" sz="1600" b="1" dirty="0" err="1">
                <a:solidFill>
                  <a:schemeClr val="accent1">
                    <a:lumMod val="75000"/>
                  </a:schemeClr>
                </a:solidFill>
                <a:latin typeface="Arial Narrow" panose="020B0606020202030204" pitchFamily="34" charset="0"/>
              </a:rPr>
              <a:t>programme</a:t>
            </a:r>
            <a:r>
              <a:rPr lang="en-US" sz="1600" b="1" dirty="0">
                <a:solidFill>
                  <a:schemeClr val="accent1">
                    <a:lumMod val="75000"/>
                  </a:schemeClr>
                </a:solidFill>
                <a:latin typeface="Arial Narrow" panose="020B0606020202030204" pitchFamily="34" charset="0"/>
              </a:rPr>
              <a:t> and preparation for future certification work for EAGF and EAFRD</a:t>
            </a:r>
            <a:endParaRPr lang="hr-HR" sz="1600" b="1" dirty="0">
              <a:solidFill>
                <a:schemeClr val="accent1">
                  <a:lumMod val="75000"/>
                </a:schemeClr>
              </a:solidFill>
              <a:latin typeface="Arial Narrow" panose="020B0606020202030204" pitchFamily="34" charset="0"/>
            </a:endParaRPr>
          </a:p>
        </p:txBody>
      </p:sp>
      <p:sp>
        <p:nvSpPr>
          <p:cNvPr id="3" name="Podnaslov 2">
            <a:extLst>
              <a:ext uri="{FF2B5EF4-FFF2-40B4-BE49-F238E27FC236}">
                <a16:creationId xmlns:a16="http://schemas.microsoft.com/office/drawing/2014/main" id="{59630DCB-B30B-43F2-AAD3-56D771D8A349}"/>
              </a:ext>
            </a:extLst>
          </p:cNvPr>
          <p:cNvSpPr>
            <a:spLocks noGrp="1"/>
          </p:cNvSpPr>
          <p:nvPr>
            <p:ph type="subTitle" idx="1"/>
          </p:nvPr>
        </p:nvSpPr>
        <p:spPr>
          <a:xfrm>
            <a:off x="1524000" y="1935941"/>
            <a:ext cx="9144000" cy="3852135"/>
          </a:xfrm>
        </p:spPr>
        <p:txBody>
          <a:bodyPr>
            <a:normAutofit fontScale="92500" lnSpcReduction="20000"/>
          </a:bodyPr>
          <a:lstStyle/>
          <a:p>
            <a:r>
              <a:rPr lang="hr-HR" sz="3200" b="1" dirty="0"/>
              <a:t>CLOSING EVENT</a:t>
            </a:r>
          </a:p>
          <a:p>
            <a:r>
              <a:rPr lang="hr-HR" sz="3200" dirty="0" err="1"/>
              <a:t>Twinning</a:t>
            </a:r>
            <a:r>
              <a:rPr lang="hr-HR" sz="3200" dirty="0"/>
              <a:t> </a:t>
            </a:r>
            <a:r>
              <a:rPr lang="hr-HR" sz="3200" dirty="0" err="1"/>
              <a:t>light</a:t>
            </a:r>
            <a:r>
              <a:rPr lang="hr-HR" sz="3200" dirty="0"/>
              <a:t> </a:t>
            </a:r>
            <a:r>
              <a:rPr lang="hr-HR" sz="3200" dirty="0" err="1"/>
              <a:t>project</a:t>
            </a:r>
            <a:r>
              <a:rPr lang="hr-HR" sz="3200" dirty="0"/>
              <a:t>: </a:t>
            </a:r>
            <a:r>
              <a:rPr lang="en-US" sz="3200" b="1" dirty="0"/>
              <a:t>Improving and strengthening administrative capacity of the Audit Authority for</a:t>
            </a:r>
            <a:br>
              <a:rPr lang="en-US" sz="3200" b="1" dirty="0"/>
            </a:br>
            <a:r>
              <a:rPr lang="en-US" sz="3200" b="1" dirty="0"/>
              <a:t>audit of IPARD III </a:t>
            </a:r>
            <a:r>
              <a:rPr lang="en-US" sz="3200" b="1" dirty="0" err="1"/>
              <a:t>programme</a:t>
            </a:r>
            <a:r>
              <a:rPr lang="en-US" sz="3200" b="1" dirty="0"/>
              <a:t> and preparation for future certification work for EAGF and EAFRD</a:t>
            </a:r>
            <a:endParaRPr lang="hr-HR" sz="3200" b="1" dirty="0"/>
          </a:p>
          <a:p>
            <a:r>
              <a:rPr lang="en-GB" sz="3200" b="1" dirty="0"/>
              <a:t>(ME 22 IPA FI 02 25 TWL)</a:t>
            </a:r>
            <a:endParaRPr lang="hr-HR" sz="3200" b="1" dirty="0"/>
          </a:p>
          <a:p>
            <a:endParaRPr lang="hr-HR" sz="3200" b="1" dirty="0"/>
          </a:p>
          <a:p>
            <a:endParaRPr lang="hr-HR" sz="3200" b="1" dirty="0"/>
          </a:p>
          <a:p>
            <a:r>
              <a:rPr lang="hr-HR" sz="2000" b="1" dirty="0"/>
              <a:t>Podgorica, 27 April 2026</a:t>
            </a:r>
          </a:p>
          <a:p>
            <a:endParaRPr lang="hr-HR" sz="3200" dirty="0"/>
          </a:p>
          <a:p>
            <a:endParaRPr lang="hr-HR" dirty="0"/>
          </a:p>
        </p:txBody>
      </p:sp>
      <p:pic>
        <p:nvPicPr>
          <p:cNvPr id="4" name="Picture 1">
            <a:extLst>
              <a:ext uri="{FF2B5EF4-FFF2-40B4-BE49-F238E27FC236}">
                <a16:creationId xmlns:a16="http://schemas.microsoft.com/office/drawing/2014/main" id="{BB109947-8990-4251-A6CD-9A97961D7DE0}"/>
              </a:ext>
            </a:extLst>
          </p:cNvPr>
          <p:cNvPicPr/>
          <p:nvPr/>
        </p:nvPicPr>
        <p:blipFill rotWithShape="1">
          <a:blip r:embed="rId3" cstate="print">
            <a:extLst>
              <a:ext uri="{28A0092B-C50C-407E-A947-70E740481C1C}">
                <a14:useLocalDpi xmlns:a14="http://schemas.microsoft.com/office/drawing/2010/main" val="0"/>
              </a:ext>
            </a:extLst>
          </a:blip>
          <a:srcRect l="18612" t="17432" r="29870" b="65432"/>
          <a:stretch/>
        </p:blipFill>
        <p:spPr bwMode="auto">
          <a:xfrm>
            <a:off x="377719" y="6016144"/>
            <a:ext cx="2551642" cy="572293"/>
          </a:xfrm>
          <a:prstGeom prst="rect">
            <a:avLst/>
          </a:prstGeom>
          <a:ln>
            <a:noFill/>
          </a:ln>
          <a:extLst>
            <a:ext uri="{53640926-AAD7-44D8-BBD7-CCE9431645EC}">
              <a14:shadowObscured xmlns:a14="http://schemas.microsoft.com/office/drawing/2010/main"/>
            </a:ext>
          </a:extLst>
        </p:spPr>
      </p:pic>
      <p:pic>
        <p:nvPicPr>
          <p:cNvPr id="5" name="Picture 14">
            <a:extLst>
              <a:ext uri="{FF2B5EF4-FFF2-40B4-BE49-F238E27FC236}">
                <a16:creationId xmlns:a16="http://schemas.microsoft.com/office/drawing/2014/main" id="{3495E201-2E13-4576-A010-EF2C98EA7356}"/>
              </a:ext>
            </a:extLst>
          </p:cNvPr>
          <p:cNvPicPr/>
          <p:nvPr/>
        </p:nvPicPr>
        <p:blipFill>
          <a:blip r:embed="rId4" cstate="print">
            <a:extLst>
              <a:ext uri="{28A0092B-C50C-407E-A947-70E740481C1C}">
                <a14:useLocalDpi xmlns:a14="http://schemas.microsoft.com/office/drawing/2010/main" val="0"/>
              </a:ext>
            </a:extLst>
          </a:blip>
          <a:stretch>
            <a:fillRect/>
          </a:stretch>
        </p:blipFill>
        <p:spPr>
          <a:xfrm>
            <a:off x="9223374" y="5939894"/>
            <a:ext cx="2092113" cy="635425"/>
          </a:xfrm>
          <a:prstGeom prst="rect">
            <a:avLst/>
          </a:prstGeom>
        </p:spPr>
      </p:pic>
      <p:pic>
        <p:nvPicPr>
          <p:cNvPr id="6" name="Picture 14" descr="Description: C:\Users\gzakanji\Desktop\Proposal Turkey\flag_yellow_high.jpg">
            <a:extLst>
              <a:ext uri="{FF2B5EF4-FFF2-40B4-BE49-F238E27FC236}">
                <a16:creationId xmlns:a16="http://schemas.microsoft.com/office/drawing/2014/main" id="{5AEE77D9-D718-4672-8646-1720952334AB}"/>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583671" y="383303"/>
            <a:ext cx="918846" cy="556578"/>
          </a:xfrm>
          <a:prstGeom prst="rect">
            <a:avLst/>
          </a:prstGeom>
          <a:noFill/>
          <a:ln>
            <a:noFill/>
          </a:ln>
        </p:spPr>
      </p:pic>
      <p:pic>
        <p:nvPicPr>
          <p:cNvPr id="7" name="Picture 15" descr="Zastava">
            <a:extLst>
              <a:ext uri="{FF2B5EF4-FFF2-40B4-BE49-F238E27FC236}">
                <a16:creationId xmlns:a16="http://schemas.microsoft.com/office/drawing/2014/main" id="{6CB2C10E-683B-49E2-BD12-2CCA86F3ECB3}"/>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9073727" y="367746"/>
            <a:ext cx="1122680" cy="572135"/>
          </a:xfrm>
          <a:prstGeom prst="rect">
            <a:avLst/>
          </a:prstGeom>
          <a:noFill/>
          <a:ln>
            <a:noFill/>
          </a:ln>
        </p:spPr>
      </p:pic>
      <p:pic>
        <p:nvPicPr>
          <p:cNvPr id="8" name="Picture 12" descr="Description: C:\Users\gzakanji\Desktop\Flag_of_Croatia.svg.png">
            <a:extLst>
              <a:ext uri="{FF2B5EF4-FFF2-40B4-BE49-F238E27FC236}">
                <a16:creationId xmlns:a16="http://schemas.microsoft.com/office/drawing/2014/main" id="{C01545D8-516E-4FA7-A57D-B48BA294F058}"/>
              </a:ext>
            </a:extLst>
          </p:cNvPr>
          <p:cNvPicPr/>
          <p:nvPr/>
        </p:nvPicPr>
        <p:blipFill>
          <a:blip r:embed="rId7" cstate="print">
            <a:extLst>
              <a:ext uri="{28A0092B-C50C-407E-A947-70E740481C1C}">
                <a14:useLocalDpi xmlns:a14="http://schemas.microsoft.com/office/drawing/2010/main" val="0"/>
              </a:ext>
            </a:extLst>
          </a:blip>
          <a:srcRect l="11201" r="11145"/>
          <a:stretch>
            <a:fillRect/>
          </a:stretch>
        </p:blipFill>
        <p:spPr bwMode="auto">
          <a:xfrm>
            <a:off x="10538460" y="379175"/>
            <a:ext cx="1069869" cy="549275"/>
          </a:xfrm>
          <a:prstGeom prst="rect">
            <a:avLst/>
          </a:prstGeom>
          <a:noFill/>
          <a:ln>
            <a:noFill/>
          </a:ln>
        </p:spPr>
      </p:pic>
      <p:pic>
        <p:nvPicPr>
          <p:cNvPr id="9" name="Picture 11" descr="Description: Twinning Logo neu">
            <a:extLst>
              <a:ext uri="{FF2B5EF4-FFF2-40B4-BE49-F238E27FC236}">
                <a16:creationId xmlns:a16="http://schemas.microsoft.com/office/drawing/2014/main" id="{A90F91BA-AC2A-4202-8BC1-5CA85849F222}"/>
              </a:ext>
            </a:extLst>
          </p:cNvPr>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6281631" y="5983202"/>
            <a:ext cx="638175" cy="638175"/>
          </a:xfrm>
          <a:prstGeom prst="rect">
            <a:avLst/>
          </a:prstGeom>
          <a:noFill/>
          <a:ln>
            <a:noFill/>
          </a:ln>
        </p:spPr>
      </p:pic>
      <p:pic>
        <p:nvPicPr>
          <p:cNvPr id="10" name="Slika 9" descr="cid:image003.jpg@01D8FF32.1D5D6FA0">
            <a:extLst>
              <a:ext uri="{FF2B5EF4-FFF2-40B4-BE49-F238E27FC236}">
                <a16:creationId xmlns:a16="http://schemas.microsoft.com/office/drawing/2014/main" id="{719D5A2D-C59C-4320-A74B-B50BA28D81C5}"/>
              </a:ext>
            </a:extLst>
          </p:cNvPr>
          <p:cNvPicPr/>
          <p:nvPr/>
        </p:nvPicPr>
        <p:blipFill>
          <a:blip r:embed="rId9" r:link="rId10" cstate="print">
            <a:extLst>
              <a:ext uri="{28A0092B-C50C-407E-A947-70E740481C1C}">
                <a14:useLocalDpi xmlns:a14="http://schemas.microsoft.com/office/drawing/2010/main" val="0"/>
              </a:ext>
            </a:extLst>
          </a:blip>
          <a:srcRect/>
          <a:stretch>
            <a:fillRect/>
          </a:stretch>
        </p:blipFill>
        <p:spPr bwMode="auto">
          <a:xfrm>
            <a:off x="3392487" y="5939894"/>
            <a:ext cx="1158240" cy="692785"/>
          </a:xfrm>
          <a:prstGeom prst="rect">
            <a:avLst/>
          </a:prstGeom>
          <a:noFill/>
          <a:ln>
            <a:noFill/>
          </a:ln>
        </p:spPr>
      </p:pic>
    </p:spTree>
    <p:extLst>
      <p:ext uri="{BB962C8B-B14F-4D97-AF65-F5344CB8AC3E}">
        <p14:creationId xmlns:p14="http://schemas.microsoft.com/office/powerpoint/2010/main" val="26195915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8CAAE36-C6FC-B6F9-E0F1-3A97B3F2CAF4}"/>
            </a:ext>
          </a:extLst>
        </p:cNvPr>
        <p:cNvGrpSpPr/>
        <p:nvPr/>
      </p:nvGrpSpPr>
      <p:grpSpPr>
        <a:xfrm>
          <a:off x="0" y="0"/>
          <a:ext cx="0" cy="0"/>
          <a:chOff x="0" y="0"/>
          <a:chExt cx="0" cy="0"/>
        </a:xfrm>
      </p:grpSpPr>
      <p:sp>
        <p:nvSpPr>
          <p:cNvPr id="3" name="Podnaslov 2">
            <a:extLst>
              <a:ext uri="{FF2B5EF4-FFF2-40B4-BE49-F238E27FC236}">
                <a16:creationId xmlns:a16="http://schemas.microsoft.com/office/drawing/2014/main" id="{A9A23908-1B3B-C12C-49CA-78B971A121B3}"/>
              </a:ext>
            </a:extLst>
          </p:cNvPr>
          <p:cNvSpPr>
            <a:spLocks noGrp="1"/>
          </p:cNvSpPr>
          <p:nvPr>
            <p:ph type="subTitle" idx="1"/>
          </p:nvPr>
        </p:nvSpPr>
        <p:spPr>
          <a:xfrm>
            <a:off x="1524000" y="1395334"/>
            <a:ext cx="9144000" cy="4544560"/>
          </a:xfrm>
        </p:spPr>
        <p:txBody>
          <a:bodyPr>
            <a:normAutofit lnSpcReduction="10000"/>
          </a:bodyPr>
          <a:lstStyle/>
          <a:p>
            <a:r>
              <a:rPr lang="hr-HR" sz="3200" b="1" dirty="0"/>
              <a:t>RESULTS PER COMPONENT</a:t>
            </a:r>
          </a:p>
          <a:p>
            <a:r>
              <a:rPr lang="hr-HR" sz="3200" b="1" u="sng" dirty="0" err="1"/>
              <a:t>Component</a:t>
            </a:r>
            <a:r>
              <a:rPr lang="hr-HR" sz="3200" b="1" u="sng" dirty="0"/>
              <a:t> 1</a:t>
            </a:r>
          </a:p>
          <a:p>
            <a:pPr algn="just"/>
            <a:r>
              <a:rPr lang="en-GB" sz="2600" b="1" dirty="0"/>
              <a:t>Result </a:t>
            </a:r>
            <a:r>
              <a:rPr lang="hr-HR" sz="2600" b="1" dirty="0"/>
              <a:t>3</a:t>
            </a:r>
            <a:r>
              <a:rPr lang="en-GB" sz="2600" b="1" dirty="0"/>
              <a:t>:</a:t>
            </a:r>
            <a:r>
              <a:rPr lang="hr-HR" sz="2600" b="1" dirty="0"/>
              <a:t>	</a:t>
            </a:r>
            <a:r>
              <a:rPr lang="en-US" sz="2600" b="1" dirty="0"/>
              <a:t>Comprehensive trainings on IACS and PRAG rules </a:t>
            </a:r>
            <a:r>
              <a:rPr lang="hr-HR" sz="2600" b="1" dirty="0"/>
              <a:t>		</a:t>
            </a:r>
            <a:r>
              <a:rPr lang="en-US" sz="2600" b="1" dirty="0"/>
              <a:t>and development of procedures, checklists and </a:t>
            </a:r>
            <a:r>
              <a:rPr lang="hr-HR" sz="2600" b="1" dirty="0"/>
              <a:t>		</a:t>
            </a:r>
            <a:r>
              <a:rPr lang="en-US" sz="2600" b="1" dirty="0"/>
              <a:t>working papers related to audit of IACS measures </a:t>
            </a:r>
            <a:r>
              <a:rPr lang="hr-HR" sz="2600" b="1" dirty="0"/>
              <a:t>		</a:t>
            </a:r>
            <a:r>
              <a:rPr lang="en-US" sz="2600" b="1" dirty="0"/>
              <a:t>as well as according to PRAG rules</a:t>
            </a:r>
            <a:endParaRPr lang="hr-HR" sz="2600" b="1" dirty="0"/>
          </a:p>
          <a:p>
            <a:pPr marL="342900" indent="-342900" algn="just">
              <a:buFont typeface="Wingdings" panose="05000000000000000000" pitchFamily="2" charset="2"/>
              <a:buChar char="Ø"/>
            </a:pPr>
            <a:r>
              <a:rPr lang="hr-HR" sz="2200" dirty="0"/>
              <a:t>O</a:t>
            </a:r>
            <a:r>
              <a:rPr lang="en-US" sz="2200" dirty="0"/>
              <a:t>n-the-job trainings for at least 7 staff members of the Department related to IACS and IACS elements and databases was conducted</a:t>
            </a:r>
            <a:endParaRPr lang="hr-HR" sz="2200" dirty="0"/>
          </a:p>
          <a:p>
            <a:pPr marL="342900" indent="-342900" algn="just">
              <a:buFont typeface="Wingdings" panose="05000000000000000000" pitchFamily="2" charset="2"/>
              <a:buChar char="Ø"/>
            </a:pPr>
            <a:r>
              <a:rPr lang="hr-HR" sz="2200" dirty="0"/>
              <a:t>O</a:t>
            </a:r>
            <a:r>
              <a:rPr lang="en-US" sz="2200" dirty="0"/>
              <a:t>n-the-job trainings for at least 7 staff members of the Department related to PRAG procedures as obligatory for measures 6 and 9 was conducted</a:t>
            </a:r>
            <a:endParaRPr lang="hr-HR" sz="2200" dirty="0"/>
          </a:p>
          <a:p>
            <a:pPr marL="342900" indent="-342900" algn="just">
              <a:buFont typeface="Wingdings" panose="05000000000000000000" pitchFamily="2" charset="2"/>
              <a:buChar char="Ø"/>
            </a:pPr>
            <a:r>
              <a:rPr lang="hr-HR" sz="2200" dirty="0"/>
              <a:t>P</a:t>
            </a:r>
            <a:r>
              <a:rPr lang="en-US" sz="2200" dirty="0" err="1"/>
              <a:t>rocedures</a:t>
            </a:r>
            <a:r>
              <a:rPr lang="en-US" sz="2200" dirty="0"/>
              <a:t>, checklists and working papers related to audit of IACS measures as well as according to PRAG rules were developed</a:t>
            </a:r>
            <a:endParaRPr lang="hr-HR" sz="2200" dirty="0"/>
          </a:p>
        </p:txBody>
      </p:sp>
      <p:pic>
        <p:nvPicPr>
          <p:cNvPr id="4" name="Picture 1">
            <a:extLst>
              <a:ext uri="{FF2B5EF4-FFF2-40B4-BE49-F238E27FC236}">
                <a16:creationId xmlns:a16="http://schemas.microsoft.com/office/drawing/2014/main" id="{7BECF21F-745F-C677-BDEE-BC6093ED9577}"/>
              </a:ext>
            </a:extLst>
          </p:cNvPr>
          <p:cNvPicPr/>
          <p:nvPr/>
        </p:nvPicPr>
        <p:blipFill rotWithShape="1">
          <a:blip r:embed="rId3" cstate="print">
            <a:extLst>
              <a:ext uri="{28A0092B-C50C-407E-A947-70E740481C1C}">
                <a14:useLocalDpi xmlns:a14="http://schemas.microsoft.com/office/drawing/2010/main" val="0"/>
              </a:ext>
            </a:extLst>
          </a:blip>
          <a:srcRect l="18612" t="17432" r="29870" b="65432"/>
          <a:stretch/>
        </p:blipFill>
        <p:spPr bwMode="auto">
          <a:xfrm>
            <a:off x="377719" y="6016144"/>
            <a:ext cx="2551642" cy="572293"/>
          </a:xfrm>
          <a:prstGeom prst="rect">
            <a:avLst/>
          </a:prstGeom>
          <a:ln>
            <a:noFill/>
          </a:ln>
          <a:extLst>
            <a:ext uri="{53640926-AAD7-44D8-BBD7-CCE9431645EC}">
              <a14:shadowObscured xmlns:a14="http://schemas.microsoft.com/office/drawing/2010/main"/>
            </a:ext>
          </a:extLst>
        </p:spPr>
      </p:pic>
      <p:pic>
        <p:nvPicPr>
          <p:cNvPr id="5" name="Picture 14">
            <a:extLst>
              <a:ext uri="{FF2B5EF4-FFF2-40B4-BE49-F238E27FC236}">
                <a16:creationId xmlns:a16="http://schemas.microsoft.com/office/drawing/2014/main" id="{0CC890DA-48C2-430B-71CD-30285E18FC85}"/>
              </a:ext>
            </a:extLst>
          </p:cNvPr>
          <p:cNvPicPr/>
          <p:nvPr/>
        </p:nvPicPr>
        <p:blipFill>
          <a:blip r:embed="rId4" cstate="print">
            <a:extLst>
              <a:ext uri="{28A0092B-C50C-407E-A947-70E740481C1C}">
                <a14:useLocalDpi xmlns:a14="http://schemas.microsoft.com/office/drawing/2010/main" val="0"/>
              </a:ext>
            </a:extLst>
          </a:blip>
          <a:stretch>
            <a:fillRect/>
          </a:stretch>
        </p:blipFill>
        <p:spPr>
          <a:xfrm>
            <a:off x="9223374" y="5939894"/>
            <a:ext cx="2092113" cy="635425"/>
          </a:xfrm>
          <a:prstGeom prst="rect">
            <a:avLst/>
          </a:prstGeom>
        </p:spPr>
      </p:pic>
      <p:pic>
        <p:nvPicPr>
          <p:cNvPr id="6" name="Picture 14" descr="Description: C:\Users\gzakanji\Desktop\Proposal Turkey\flag_yellow_high.jpg">
            <a:extLst>
              <a:ext uri="{FF2B5EF4-FFF2-40B4-BE49-F238E27FC236}">
                <a16:creationId xmlns:a16="http://schemas.microsoft.com/office/drawing/2014/main" id="{74A842F3-8EFE-A865-B10D-611443E8BD92}"/>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583671" y="383303"/>
            <a:ext cx="918846" cy="556578"/>
          </a:xfrm>
          <a:prstGeom prst="rect">
            <a:avLst/>
          </a:prstGeom>
          <a:noFill/>
          <a:ln>
            <a:noFill/>
          </a:ln>
        </p:spPr>
      </p:pic>
      <p:pic>
        <p:nvPicPr>
          <p:cNvPr id="7" name="Picture 15" descr="Zastava">
            <a:extLst>
              <a:ext uri="{FF2B5EF4-FFF2-40B4-BE49-F238E27FC236}">
                <a16:creationId xmlns:a16="http://schemas.microsoft.com/office/drawing/2014/main" id="{853F386D-9F1B-4066-C3C4-18FAF5D3716D}"/>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9073727" y="367746"/>
            <a:ext cx="1122680" cy="572135"/>
          </a:xfrm>
          <a:prstGeom prst="rect">
            <a:avLst/>
          </a:prstGeom>
          <a:noFill/>
          <a:ln>
            <a:noFill/>
          </a:ln>
        </p:spPr>
      </p:pic>
      <p:pic>
        <p:nvPicPr>
          <p:cNvPr id="8" name="Picture 12" descr="Description: C:\Users\gzakanji\Desktop\Flag_of_Croatia.svg.png">
            <a:extLst>
              <a:ext uri="{FF2B5EF4-FFF2-40B4-BE49-F238E27FC236}">
                <a16:creationId xmlns:a16="http://schemas.microsoft.com/office/drawing/2014/main" id="{3C7ACAE1-C88D-F63F-C156-FE89F20AE079}"/>
              </a:ext>
            </a:extLst>
          </p:cNvPr>
          <p:cNvPicPr/>
          <p:nvPr/>
        </p:nvPicPr>
        <p:blipFill>
          <a:blip r:embed="rId7" cstate="print">
            <a:extLst>
              <a:ext uri="{28A0092B-C50C-407E-A947-70E740481C1C}">
                <a14:useLocalDpi xmlns:a14="http://schemas.microsoft.com/office/drawing/2010/main" val="0"/>
              </a:ext>
            </a:extLst>
          </a:blip>
          <a:srcRect l="11201" r="11145"/>
          <a:stretch>
            <a:fillRect/>
          </a:stretch>
        </p:blipFill>
        <p:spPr bwMode="auto">
          <a:xfrm>
            <a:off x="10538460" y="379175"/>
            <a:ext cx="1069869" cy="549275"/>
          </a:xfrm>
          <a:prstGeom prst="rect">
            <a:avLst/>
          </a:prstGeom>
          <a:noFill/>
          <a:ln>
            <a:noFill/>
          </a:ln>
        </p:spPr>
      </p:pic>
      <p:pic>
        <p:nvPicPr>
          <p:cNvPr id="9" name="Picture 11" descr="Description: Twinning Logo neu">
            <a:extLst>
              <a:ext uri="{FF2B5EF4-FFF2-40B4-BE49-F238E27FC236}">
                <a16:creationId xmlns:a16="http://schemas.microsoft.com/office/drawing/2014/main" id="{7E79FF2F-9187-4263-C414-EA2231495CB1}"/>
              </a:ext>
            </a:extLst>
          </p:cNvPr>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6281631" y="5983202"/>
            <a:ext cx="638175" cy="638175"/>
          </a:xfrm>
          <a:prstGeom prst="rect">
            <a:avLst/>
          </a:prstGeom>
          <a:noFill/>
          <a:ln>
            <a:noFill/>
          </a:ln>
        </p:spPr>
      </p:pic>
      <p:pic>
        <p:nvPicPr>
          <p:cNvPr id="10" name="Slika 9" descr="cid:image003.jpg@01D8FF32.1D5D6FA0">
            <a:extLst>
              <a:ext uri="{FF2B5EF4-FFF2-40B4-BE49-F238E27FC236}">
                <a16:creationId xmlns:a16="http://schemas.microsoft.com/office/drawing/2014/main" id="{6A0A71BD-BC07-2EB4-BE83-9AE463A492F8}"/>
              </a:ext>
            </a:extLst>
          </p:cNvPr>
          <p:cNvPicPr/>
          <p:nvPr/>
        </p:nvPicPr>
        <p:blipFill>
          <a:blip r:embed="rId9" r:link="rId10" cstate="print">
            <a:extLst>
              <a:ext uri="{28A0092B-C50C-407E-A947-70E740481C1C}">
                <a14:useLocalDpi xmlns:a14="http://schemas.microsoft.com/office/drawing/2010/main" val="0"/>
              </a:ext>
            </a:extLst>
          </a:blip>
          <a:srcRect/>
          <a:stretch>
            <a:fillRect/>
          </a:stretch>
        </p:blipFill>
        <p:spPr bwMode="auto">
          <a:xfrm>
            <a:off x="3392487" y="5939894"/>
            <a:ext cx="1158240" cy="692785"/>
          </a:xfrm>
          <a:prstGeom prst="rect">
            <a:avLst/>
          </a:prstGeom>
          <a:noFill/>
          <a:ln>
            <a:noFill/>
          </a:ln>
        </p:spPr>
      </p:pic>
      <p:sp>
        <p:nvSpPr>
          <p:cNvPr id="13" name="Naslov 1">
            <a:extLst>
              <a:ext uri="{FF2B5EF4-FFF2-40B4-BE49-F238E27FC236}">
                <a16:creationId xmlns:a16="http://schemas.microsoft.com/office/drawing/2014/main" id="{5DA92C3C-1A17-7B4F-103F-589D804B0159}"/>
              </a:ext>
            </a:extLst>
          </p:cNvPr>
          <p:cNvSpPr txBox="1">
            <a:spLocks/>
          </p:cNvSpPr>
          <p:nvPr/>
        </p:nvSpPr>
        <p:spPr>
          <a:xfrm>
            <a:off x="716122" y="118541"/>
            <a:ext cx="9144000" cy="875770"/>
          </a:xfrm>
          <a:prstGeom prst="rect">
            <a:avLst/>
          </a:prstGeom>
        </p:spPr>
        <p:txBody>
          <a:bodyPr vert="horz" lIns="91440" tIns="45720" rIns="91440" bIns="45720" rtlCol="0" anchor="b">
            <a:normAutofit fontScale="90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6000" b="0" i="0" u="none" strike="noStrike" kern="1200" cap="none" spc="0" normalizeH="0" baseline="0" noProof="0">
                <a:ln>
                  <a:noFill/>
                </a:ln>
                <a:solidFill>
                  <a:prstClr val="black"/>
                </a:solidFill>
                <a:effectLst/>
                <a:uLnTx/>
                <a:uFillTx/>
                <a:latin typeface="Calibri Light" panose="020F0302020204030204"/>
                <a:ea typeface="+mj-ea"/>
                <a:cs typeface="+mj-cs"/>
              </a:rPr>
              <a:t> </a:t>
            </a:r>
            <a:r>
              <a:rPr kumimoji="0" lang="en-US" sz="1600" b="1" i="0" u="none" strike="noStrike" kern="1200" cap="none" spc="0" normalizeH="0" baseline="0" noProof="0">
                <a:ln>
                  <a:noFill/>
                </a:ln>
                <a:solidFill>
                  <a:srgbClr val="4472C4">
                    <a:lumMod val="75000"/>
                  </a:srgbClr>
                </a:solidFill>
                <a:effectLst/>
                <a:uLnTx/>
                <a:uFillTx/>
                <a:latin typeface="Arial Narrow" panose="020B0606020202030204" pitchFamily="34" charset="0"/>
                <a:ea typeface="+mj-ea"/>
                <a:cs typeface="+mj-cs"/>
              </a:rPr>
              <a:t>Twinning light project: Improving and strengthening administrative capacity of the Audit Authority for</a:t>
            </a:r>
            <a:br>
              <a:rPr kumimoji="0" lang="en-US" sz="1600" b="1" i="0" u="none" strike="noStrike" kern="1200" cap="none" spc="0" normalizeH="0" baseline="0" noProof="0">
                <a:ln>
                  <a:noFill/>
                </a:ln>
                <a:solidFill>
                  <a:srgbClr val="4472C4">
                    <a:lumMod val="75000"/>
                  </a:srgbClr>
                </a:solidFill>
                <a:effectLst/>
                <a:uLnTx/>
                <a:uFillTx/>
                <a:latin typeface="Arial Narrow" panose="020B0606020202030204" pitchFamily="34" charset="0"/>
                <a:ea typeface="+mj-ea"/>
                <a:cs typeface="+mj-cs"/>
              </a:rPr>
            </a:br>
            <a:r>
              <a:rPr kumimoji="0" lang="en-US" sz="1600" b="1" i="0" u="none" strike="noStrike" kern="1200" cap="none" spc="0" normalizeH="0" baseline="0" noProof="0">
                <a:ln>
                  <a:noFill/>
                </a:ln>
                <a:solidFill>
                  <a:srgbClr val="4472C4">
                    <a:lumMod val="75000"/>
                  </a:srgbClr>
                </a:solidFill>
                <a:effectLst/>
                <a:uLnTx/>
                <a:uFillTx/>
                <a:latin typeface="Arial Narrow" panose="020B0606020202030204" pitchFamily="34" charset="0"/>
                <a:ea typeface="+mj-ea"/>
                <a:cs typeface="+mj-cs"/>
              </a:rPr>
              <a:t>audit of IPARD III programme and preparation for future certification work for EAGF and EAFRD</a:t>
            </a:r>
            <a:endParaRPr kumimoji="0" lang="hr-HR" sz="1600" b="1" i="0" u="none" strike="noStrike" kern="1200" cap="none" spc="0" normalizeH="0" baseline="0" noProof="0" dirty="0">
              <a:ln>
                <a:noFill/>
              </a:ln>
              <a:solidFill>
                <a:srgbClr val="4472C4">
                  <a:lumMod val="75000"/>
                </a:srgbClr>
              </a:solidFill>
              <a:effectLst/>
              <a:uLnTx/>
              <a:uFillTx/>
              <a:latin typeface="Arial Narrow" panose="020B0606020202030204" pitchFamily="34" charset="0"/>
              <a:ea typeface="+mj-ea"/>
              <a:cs typeface="+mj-cs"/>
            </a:endParaRPr>
          </a:p>
        </p:txBody>
      </p:sp>
      <p:pic>
        <p:nvPicPr>
          <p:cNvPr id="2" name="Grafika 1">
            <a:extLst>
              <a:ext uri="{FF2B5EF4-FFF2-40B4-BE49-F238E27FC236}">
                <a16:creationId xmlns:a16="http://schemas.microsoft.com/office/drawing/2014/main" id="{D22AA191-FDF1-7882-3D50-FBBE0FCCDB6E}"/>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11"/>
              </a:ext>
              <a:ext uri="{837473B0-CC2E-450A-ABE3-18F120FF3D39}">
                <a1611:picAttrSrcUrl xmlns:a1611="http://schemas.microsoft.com/office/drawing/2016/11/main" r:id="rId12"/>
              </a:ext>
            </a:extLst>
          </a:blip>
          <a:stretch>
            <a:fillRect/>
          </a:stretch>
        </p:blipFill>
        <p:spPr>
          <a:xfrm>
            <a:off x="10438099" y="3074768"/>
            <a:ext cx="760704" cy="718807"/>
          </a:xfrm>
          <a:prstGeom prst="rect">
            <a:avLst/>
          </a:prstGeom>
        </p:spPr>
      </p:pic>
    </p:spTree>
    <p:extLst>
      <p:ext uri="{BB962C8B-B14F-4D97-AF65-F5344CB8AC3E}">
        <p14:creationId xmlns:p14="http://schemas.microsoft.com/office/powerpoint/2010/main" val="22306857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ppt_y"/>
                                          </p:val>
                                        </p:tav>
                                        <p:tav tm="100000">
                                          <p:val>
                                            <p:strVal val="#ppt_y"/>
                                          </p:val>
                                        </p:tav>
                                      </p:tavLst>
                                    </p:anim>
                                  </p:childTnLst>
                                </p:cTn>
                              </p:par>
                              <p:par>
                                <p:cTn id="9" presetID="2" presetClass="entr" presetSubtype="1"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anim calcmode="lin" valueType="num">
                                      <p:cBhvr additive="base">
                                        <p:cTn id="1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4" end="4"/>
                                            </p:txEl>
                                          </p:spTgt>
                                        </p:tgtEl>
                                        <p:attrNameLst>
                                          <p:attrName>ppt_y</p:attrName>
                                        </p:attrNameLst>
                                      </p:cBhvr>
                                      <p:tavLst>
                                        <p:tav tm="0">
                                          <p:val>
                                            <p:strVal val="0-#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 calcmode="lin" valueType="num">
                                      <p:cBhvr additive="base">
                                        <p:cTn id="1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6DFB8F3-D712-D8C4-5E15-624CCB5DB8F5}"/>
            </a:ext>
          </a:extLst>
        </p:cNvPr>
        <p:cNvGrpSpPr/>
        <p:nvPr/>
      </p:nvGrpSpPr>
      <p:grpSpPr>
        <a:xfrm>
          <a:off x="0" y="0"/>
          <a:ext cx="0" cy="0"/>
          <a:chOff x="0" y="0"/>
          <a:chExt cx="0" cy="0"/>
        </a:xfrm>
      </p:grpSpPr>
      <p:sp>
        <p:nvSpPr>
          <p:cNvPr id="3" name="Podnaslov 2">
            <a:extLst>
              <a:ext uri="{FF2B5EF4-FFF2-40B4-BE49-F238E27FC236}">
                <a16:creationId xmlns:a16="http://schemas.microsoft.com/office/drawing/2014/main" id="{8A683C2B-706D-5116-EF9D-2255D65DA53C}"/>
              </a:ext>
            </a:extLst>
          </p:cNvPr>
          <p:cNvSpPr>
            <a:spLocks noGrp="1"/>
          </p:cNvSpPr>
          <p:nvPr>
            <p:ph type="subTitle" idx="1"/>
          </p:nvPr>
        </p:nvSpPr>
        <p:spPr>
          <a:xfrm>
            <a:off x="1524000" y="1395334"/>
            <a:ext cx="9144000" cy="4544560"/>
          </a:xfrm>
        </p:spPr>
        <p:txBody>
          <a:bodyPr>
            <a:normAutofit/>
          </a:bodyPr>
          <a:lstStyle/>
          <a:p>
            <a:r>
              <a:rPr lang="hr-HR" sz="3200" b="1" dirty="0"/>
              <a:t>RESULTS PER COMPONENT</a:t>
            </a:r>
          </a:p>
          <a:p>
            <a:r>
              <a:rPr lang="hr-HR" sz="3200" b="1" u="sng" dirty="0" err="1"/>
              <a:t>Component</a:t>
            </a:r>
            <a:r>
              <a:rPr lang="hr-HR" sz="3200" b="1" u="sng" dirty="0"/>
              <a:t> 2</a:t>
            </a:r>
          </a:p>
          <a:p>
            <a:pPr algn="just"/>
            <a:r>
              <a:rPr lang="en-GB" sz="2600" b="1" dirty="0"/>
              <a:t>Result </a:t>
            </a:r>
            <a:r>
              <a:rPr lang="hr-HR" sz="2600" b="1" dirty="0"/>
              <a:t>4</a:t>
            </a:r>
            <a:r>
              <a:rPr lang="en-GB" sz="2600" b="1" dirty="0"/>
              <a:t>:</a:t>
            </a:r>
            <a:r>
              <a:rPr lang="hr-HR" sz="2600" b="1" dirty="0"/>
              <a:t>	</a:t>
            </a:r>
            <a:r>
              <a:rPr lang="en-US" sz="2600" b="1" dirty="0"/>
              <a:t>Revised Audit Manual in line with requirements for </a:t>
            </a:r>
            <a:r>
              <a:rPr lang="hr-HR" sz="2600" b="1" dirty="0"/>
              <a:t>		</a:t>
            </a:r>
            <a:r>
              <a:rPr lang="en-US" sz="2600" b="1" dirty="0"/>
              <a:t>the audit of IPARD III </a:t>
            </a:r>
            <a:r>
              <a:rPr lang="en-US" sz="2600" b="1" dirty="0" err="1"/>
              <a:t>Programme</a:t>
            </a:r>
            <a:endParaRPr lang="hr-HR" sz="2600" b="1" dirty="0"/>
          </a:p>
          <a:p>
            <a:pPr marL="457200" indent="-457200" algn="just">
              <a:buFont typeface="Wingdings" panose="05000000000000000000" pitchFamily="2" charset="2"/>
              <a:buChar char="Ø"/>
            </a:pPr>
            <a:r>
              <a:rPr lang="hr-HR" sz="2600" dirty="0"/>
              <a:t>A</a:t>
            </a:r>
            <a:r>
              <a:rPr lang="en-US" sz="2600" dirty="0" err="1"/>
              <a:t>nalysis</a:t>
            </a:r>
            <a:r>
              <a:rPr lang="en-US" sz="2600" dirty="0"/>
              <a:t> of relevant requirements regarding regulations and audit requirements for IPARD III programming period 2021-2027 were developed</a:t>
            </a:r>
            <a:endParaRPr lang="hr-HR" sz="2600" dirty="0"/>
          </a:p>
          <a:p>
            <a:pPr marL="457200" indent="-457200" algn="just">
              <a:buFont typeface="Wingdings" panose="05000000000000000000" pitchFamily="2" charset="2"/>
              <a:buChar char="Ø"/>
            </a:pPr>
            <a:r>
              <a:rPr lang="en-US" sz="2600" dirty="0"/>
              <a:t>Audit Manual for IPARD with supporting checklist and working papers were updated/developed</a:t>
            </a:r>
            <a:endParaRPr lang="hr-HR" sz="2600" dirty="0"/>
          </a:p>
          <a:p>
            <a:pPr marL="457200" indent="-457200" algn="just">
              <a:buFont typeface="Wingdings" panose="05000000000000000000" pitchFamily="2" charset="2"/>
              <a:buChar char="Ø"/>
            </a:pPr>
            <a:r>
              <a:rPr lang="hr-HR" sz="2600" dirty="0"/>
              <a:t>N</a:t>
            </a:r>
            <a:r>
              <a:rPr lang="en-US" sz="2600" dirty="0" err="1"/>
              <a:t>ew</a:t>
            </a:r>
            <a:r>
              <a:rPr lang="en-US" sz="2600" dirty="0"/>
              <a:t>/updated audit manual was presented to AA staff</a:t>
            </a:r>
            <a:endParaRPr lang="hr-HR" sz="2600" dirty="0"/>
          </a:p>
        </p:txBody>
      </p:sp>
      <p:pic>
        <p:nvPicPr>
          <p:cNvPr id="4" name="Picture 1">
            <a:extLst>
              <a:ext uri="{FF2B5EF4-FFF2-40B4-BE49-F238E27FC236}">
                <a16:creationId xmlns:a16="http://schemas.microsoft.com/office/drawing/2014/main" id="{29C66B81-A754-06E8-1017-A308E0648190}"/>
              </a:ext>
            </a:extLst>
          </p:cNvPr>
          <p:cNvPicPr/>
          <p:nvPr/>
        </p:nvPicPr>
        <p:blipFill rotWithShape="1">
          <a:blip r:embed="rId3" cstate="print">
            <a:extLst>
              <a:ext uri="{28A0092B-C50C-407E-A947-70E740481C1C}">
                <a14:useLocalDpi xmlns:a14="http://schemas.microsoft.com/office/drawing/2010/main" val="0"/>
              </a:ext>
            </a:extLst>
          </a:blip>
          <a:srcRect l="18612" t="17432" r="29870" b="65432"/>
          <a:stretch/>
        </p:blipFill>
        <p:spPr bwMode="auto">
          <a:xfrm>
            <a:off x="377719" y="6016144"/>
            <a:ext cx="2551642" cy="572293"/>
          </a:xfrm>
          <a:prstGeom prst="rect">
            <a:avLst/>
          </a:prstGeom>
          <a:ln>
            <a:noFill/>
          </a:ln>
          <a:extLst>
            <a:ext uri="{53640926-AAD7-44D8-BBD7-CCE9431645EC}">
              <a14:shadowObscured xmlns:a14="http://schemas.microsoft.com/office/drawing/2010/main"/>
            </a:ext>
          </a:extLst>
        </p:spPr>
      </p:pic>
      <p:pic>
        <p:nvPicPr>
          <p:cNvPr id="5" name="Picture 14">
            <a:extLst>
              <a:ext uri="{FF2B5EF4-FFF2-40B4-BE49-F238E27FC236}">
                <a16:creationId xmlns:a16="http://schemas.microsoft.com/office/drawing/2014/main" id="{39B8C312-3EA5-A086-2E92-813AABBC023F}"/>
              </a:ext>
            </a:extLst>
          </p:cNvPr>
          <p:cNvPicPr/>
          <p:nvPr/>
        </p:nvPicPr>
        <p:blipFill>
          <a:blip r:embed="rId4" cstate="print">
            <a:extLst>
              <a:ext uri="{28A0092B-C50C-407E-A947-70E740481C1C}">
                <a14:useLocalDpi xmlns:a14="http://schemas.microsoft.com/office/drawing/2010/main" val="0"/>
              </a:ext>
            </a:extLst>
          </a:blip>
          <a:stretch>
            <a:fillRect/>
          </a:stretch>
        </p:blipFill>
        <p:spPr>
          <a:xfrm>
            <a:off x="9223374" y="5939894"/>
            <a:ext cx="2092113" cy="635425"/>
          </a:xfrm>
          <a:prstGeom prst="rect">
            <a:avLst/>
          </a:prstGeom>
        </p:spPr>
      </p:pic>
      <p:pic>
        <p:nvPicPr>
          <p:cNvPr id="6" name="Picture 14" descr="Description: C:\Users\gzakanji\Desktop\Proposal Turkey\flag_yellow_high.jpg">
            <a:extLst>
              <a:ext uri="{FF2B5EF4-FFF2-40B4-BE49-F238E27FC236}">
                <a16:creationId xmlns:a16="http://schemas.microsoft.com/office/drawing/2014/main" id="{164E5494-F695-D651-FAB2-AA81397F5D3D}"/>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583671" y="383303"/>
            <a:ext cx="918846" cy="556578"/>
          </a:xfrm>
          <a:prstGeom prst="rect">
            <a:avLst/>
          </a:prstGeom>
          <a:noFill/>
          <a:ln>
            <a:noFill/>
          </a:ln>
        </p:spPr>
      </p:pic>
      <p:pic>
        <p:nvPicPr>
          <p:cNvPr id="7" name="Picture 15" descr="Zastava">
            <a:extLst>
              <a:ext uri="{FF2B5EF4-FFF2-40B4-BE49-F238E27FC236}">
                <a16:creationId xmlns:a16="http://schemas.microsoft.com/office/drawing/2014/main" id="{796EB04E-D225-53C0-3B06-F8D45F643FC3}"/>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9073727" y="367746"/>
            <a:ext cx="1122680" cy="572135"/>
          </a:xfrm>
          <a:prstGeom prst="rect">
            <a:avLst/>
          </a:prstGeom>
          <a:noFill/>
          <a:ln>
            <a:noFill/>
          </a:ln>
        </p:spPr>
      </p:pic>
      <p:pic>
        <p:nvPicPr>
          <p:cNvPr id="8" name="Picture 12" descr="Description: C:\Users\gzakanji\Desktop\Flag_of_Croatia.svg.png">
            <a:extLst>
              <a:ext uri="{FF2B5EF4-FFF2-40B4-BE49-F238E27FC236}">
                <a16:creationId xmlns:a16="http://schemas.microsoft.com/office/drawing/2014/main" id="{D625AE65-A77F-C5EB-415B-5A8E6C1A5C41}"/>
              </a:ext>
            </a:extLst>
          </p:cNvPr>
          <p:cNvPicPr/>
          <p:nvPr/>
        </p:nvPicPr>
        <p:blipFill>
          <a:blip r:embed="rId7" cstate="print">
            <a:extLst>
              <a:ext uri="{28A0092B-C50C-407E-A947-70E740481C1C}">
                <a14:useLocalDpi xmlns:a14="http://schemas.microsoft.com/office/drawing/2010/main" val="0"/>
              </a:ext>
            </a:extLst>
          </a:blip>
          <a:srcRect l="11201" r="11145"/>
          <a:stretch>
            <a:fillRect/>
          </a:stretch>
        </p:blipFill>
        <p:spPr bwMode="auto">
          <a:xfrm>
            <a:off x="10538460" y="379175"/>
            <a:ext cx="1069869" cy="549275"/>
          </a:xfrm>
          <a:prstGeom prst="rect">
            <a:avLst/>
          </a:prstGeom>
          <a:noFill/>
          <a:ln>
            <a:noFill/>
          </a:ln>
        </p:spPr>
      </p:pic>
      <p:pic>
        <p:nvPicPr>
          <p:cNvPr id="9" name="Picture 11" descr="Description: Twinning Logo neu">
            <a:extLst>
              <a:ext uri="{FF2B5EF4-FFF2-40B4-BE49-F238E27FC236}">
                <a16:creationId xmlns:a16="http://schemas.microsoft.com/office/drawing/2014/main" id="{097E5600-E0B7-D712-0E87-C0EA2264DBB7}"/>
              </a:ext>
            </a:extLst>
          </p:cNvPr>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6281631" y="5983202"/>
            <a:ext cx="638175" cy="638175"/>
          </a:xfrm>
          <a:prstGeom prst="rect">
            <a:avLst/>
          </a:prstGeom>
          <a:noFill/>
          <a:ln>
            <a:noFill/>
          </a:ln>
        </p:spPr>
      </p:pic>
      <p:pic>
        <p:nvPicPr>
          <p:cNvPr id="10" name="Slika 9" descr="cid:image003.jpg@01D8FF32.1D5D6FA0">
            <a:extLst>
              <a:ext uri="{FF2B5EF4-FFF2-40B4-BE49-F238E27FC236}">
                <a16:creationId xmlns:a16="http://schemas.microsoft.com/office/drawing/2014/main" id="{C7205E9D-0FBE-8D93-E4D6-BF9A7573B3C6}"/>
              </a:ext>
            </a:extLst>
          </p:cNvPr>
          <p:cNvPicPr/>
          <p:nvPr/>
        </p:nvPicPr>
        <p:blipFill>
          <a:blip r:embed="rId9" r:link="rId10" cstate="print">
            <a:extLst>
              <a:ext uri="{28A0092B-C50C-407E-A947-70E740481C1C}">
                <a14:useLocalDpi xmlns:a14="http://schemas.microsoft.com/office/drawing/2010/main" val="0"/>
              </a:ext>
            </a:extLst>
          </a:blip>
          <a:srcRect/>
          <a:stretch>
            <a:fillRect/>
          </a:stretch>
        </p:blipFill>
        <p:spPr bwMode="auto">
          <a:xfrm>
            <a:off x="3392487" y="5939894"/>
            <a:ext cx="1158240" cy="692785"/>
          </a:xfrm>
          <a:prstGeom prst="rect">
            <a:avLst/>
          </a:prstGeom>
          <a:noFill/>
          <a:ln>
            <a:noFill/>
          </a:ln>
        </p:spPr>
      </p:pic>
      <p:sp>
        <p:nvSpPr>
          <p:cNvPr id="13" name="Naslov 1">
            <a:extLst>
              <a:ext uri="{FF2B5EF4-FFF2-40B4-BE49-F238E27FC236}">
                <a16:creationId xmlns:a16="http://schemas.microsoft.com/office/drawing/2014/main" id="{5F526E1E-079A-64FE-A676-A2AF07DD7E07}"/>
              </a:ext>
            </a:extLst>
          </p:cNvPr>
          <p:cNvSpPr txBox="1">
            <a:spLocks/>
          </p:cNvSpPr>
          <p:nvPr/>
        </p:nvSpPr>
        <p:spPr>
          <a:xfrm>
            <a:off x="716122" y="118541"/>
            <a:ext cx="9144000" cy="875770"/>
          </a:xfrm>
          <a:prstGeom prst="rect">
            <a:avLst/>
          </a:prstGeom>
        </p:spPr>
        <p:txBody>
          <a:bodyPr vert="horz" lIns="91440" tIns="45720" rIns="91440" bIns="45720" rtlCol="0" anchor="b">
            <a:normAutofit fontScale="90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6000" b="0" i="0" u="none" strike="noStrike" kern="1200" cap="none" spc="0" normalizeH="0" baseline="0" noProof="0">
                <a:ln>
                  <a:noFill/>
                </a:ln>
                <a:solidFill>
                  <a:prstClr val="black"/>
                </a:solidFill>
                <a:effectLst/>
                <a:uLnTx/>
                <a:uFillTx/>
                <a:latin typeface="Calibri Light" panose="020F0302020204030204"/>
                <a:ea typeface="+mj-ea"/>
                <a:cs typeface="+mj-cs"/>
              </a:rPr>
              <a:t> </a:t>
            </a:r>
            <a:r>
              <a:rPr kumimoji="0" lang="en-US" sz="1600" b="1" i="0" u="none" strike="noStrike" kern="1200" cap="none" spc="0" normalizeH="0" baseline="0" noProof="0">
                <a:ln>
                  <a:noFill/>
                </a:ln>
                <a:solidFill>
                  <a:srgbClr val="4472C4">
                    <a:lumMod val="75000"/>
                  </a:srgbClr>
                </a:solidFill>
                <a:effectLst/>
                <a:uLnTx/>
                <a:uFillTx/>
                <a:latin typeface="Arial Narrow" panose="020B0606020202030204" pitchFamily="34" charset="0"/>
                <a:ea typeface="+mj-ea"/>
                <a:cs typeface="+mj-cs"/>
              </a:rPr>
              <a:t>Twinning light project: Improving and strengthening administrative capacity of the Audit Authority for</a:t>
            </a:r>
            <a:br>
              <a:rPr kumimoji="0" lang="en-US" sz="1600" b="1" i="0" u="none" strike="noStrike" kern="1200" cap="none" spc="0" normalizeH="0" baseline="0" noProof="0">
                <a:ln>
                  <a:noFill/>
                </a:ln>
                <a:solidFill>
                  <a:srgbClr val="4472C4">
                    <a:lumMod val="75000"/>
                  </a:srgbClr>
                </a:solidFill>
                <a:effectLst/>
                <a:uLnTx/>
                <a:uFillTx/>
                <a:latin typeface="Arial Narrow" panose="020B0606020202030204" pitchFamily="34" charset="0"/>
                <a:ea typeface="+mj-ea"/>
                <a:cs typeface="+mj-cs"/>
              </a:rPr>
            </a:br>
            <a:r>
              <a:rPr kumimoji="0" lang="en-US" sz="1600" b="1" i="0" u="none" strike="noStrike" kern="1200" cap="none" spc="0" normalizeH="0" baseline="0" noProof="0">
                <a:ln>
                  <a:noFill/>
                </a:ln>
                <a:solidFill>
                  <a:srgbClr val="4472C4">
                    <a:lumMod val="75000"/>
                  </a:srgbClr>
                </a:solidFill>
                <a:effectLst/>
                <a:uLnTx/>
                <a:uFillTx/>
                <a:latin typeface="Arial Narrow" panose="020B0606020202030204" pitchFamily="34" charset="0"/>
                <a:ea typeface="+mj-ea"/>
                <a:cs typeface="+mj-cs"/>
              </a:rPr>
              <a:t>audit of IPARD III programme and preparation for future certification work for EAGF and EAFRD</a:t>
            </a:r>
            <a:endParaRPr kumimoji="0" lang="hr-HR" sz="1600" b="1" i="0" u="none" strike="noStrike" kern="1200" cap="none" spc="0" normalizeH="0" baseline="0" noProof="0" dirty="0">
              <a:ln>
                <a:noFill/>
              </a:ln>
              <a:solidFill>
                <a:srgbClr val="4472C4">
                  <a:lumMod val="75000"/>
                </a:srgbClr>
              </a:solidFill>
              <a:effectLst/>
              <a:uLnTx/>
              <a:uFillTx/>
              <a:latin typeface="Arial Narrow" panose="020B0606020202030204" pitchFamily="34" charset="0"/>
              <a:ea typeface="+mj-ea"/>
              <a:cs typeface="+mj-cs"/>
            </a:endParaRPr>
          </a:p>
        </p:txBody>
      </p:sp>
      <p:pic>
        <p:nvPicPr>
          <p:cNvPr id="2" name="Grafika 1">
            <a:extLst>
              <a:ext uri="{FF2B5EF4-FFF2-40B4-BE49-F238E27FC236}">
                <a16:creationId xmlns:a16="http://schemas.microsoft.com/office/drawing/2014/main" id="{227E38F5-A334-638C-BE53-E37B828854DA}"/>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11"/>
              </a:ext>
              <a:ext uri="{837473B0-CC2E-450A-ABE3-18F120FF3D39}">
                <a1611:picAttrSrcUrl xmlns:a1611="http://schemas.microsoft.com/office/drawing/2016/11/main" r:id="rId12"/>
              </a:ext>
            </a:extLst>
          </a:blip>
          <a:stretch>
            <a:fillRect/>
          </a:stretch>
        </p:blipFill>
        <p:spPr>
          <a:xfrm>
            <a:off x="10312690" y="2589404"/>
            <a:ext cx="760704" cy="718807"/>
          </a:xfrm>
          <a:prstGeom prst="rect">
            <a:avLst/>
          </a:prstGeom>
        </p:spPr>
      </p:pic>
    </p:spTree>
    <p:extLst>
      <p:ext uri="{BB962C8B-B14F-4D97-AF65-F5344CB8AC3E}">
        <p14:creationId xmlns:p14="http://schemas.microsoft.com/office/powerpoint/2010/main" val="8376200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 calcmode="lin" valueType="num">
                                      <p:cBhvr additive="base">
                                        <p:cTn id="13"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D7EC787-E16F-935D-7871-42D023525162}"/>
            </a:ext>
          </a:extLst>
        </p:cNvPr>
        <p:cNvGrpSpPr/>
        <p:nvPr/>
      </p:nvGrpSpPr>
      <p:grpSpPr>
        <a:xfrm>
          <a:off x="0" y="0"/>
          <a:ext cx="0" cy="0"/>
          <a:chOff x="0" y="0"/>
          <a:chExt cx="0" cy="0"/>
        </a:xfrm>
      </p:grpSpPr>
      <p:sp>
        <p:nvSpPr>
          <p:cNvPr id="3" name="Podnaslov 2">
            <a:extLst>
              <a:ext uri="{FF2B5EF4-FFF2-40B4-BE49-F238E27FC236}">
                <a16:creationId xmlns:a16="http://schemas.microsoft.com/office/drawing/2014/main" id="{113C3027-438E-0518-A1D5-94F2B41E62FB}"/>
              </a:ext>
            </a:extLst>
          </p:cNvPr>
          <p:cNvSpPr>
            <a:spLocks noGrp="1"/>
          </p:cNvSpPr>
          <p:nvPr>
            <p:ph type="subTitle" idx="1"/>
          </p:nvPr>
        </p:nvSpPr>
        <p:spPr>
          <a:xfrm>
            <a:off x="1524000" y="1243516"/>
            <a:ext cx="9144000" cy="5012318"/>
          </a:xfrm>
        </p:spPr>
        <p:txBody>
          <a:bodyPr>
            <a:normAutofit fontScale="92500" lnSpcReduction="10000"/>
          </a:bodyPr>
          <a:lstStyle/>
          <a:p>
            <a:r>
              <a:rPr lang="hr-HR" sz="3200" b="1" dirty="0"/>
              <a:t>RESULTS PER COMPONENT</a:t>
            </a:r>
          </a:p>
          <a:p>
            <a:r>
              <a:rPr lang="hr-HR" sz="3200" b="1" u="sng" dirty="0" err="1"/>
              <a:t>Component</a:t>
            </a:r>
            <a:r>
              <a:rPr lang="hr-HR" sz="3200" b="1" u="sng" dirty="0"/>
              <a:t> 2</a:t>
            </a:r>
          </a:p>
          <a:p>
            <a:pPr algn="just"/>
            <a:r>
              <a:rPr lang="en-GB" sz="2600" b="1" dirty="0"/>
              <a:t>Result </a:t>
            </a:r>
            <a:r>
              <a:rPr lang="hr-HR" sz="2600" b="1" dirty="0"/>
              <a:t>5</a:t>
            </a:r>
            <a:r>
              <a:rPr lang="en-GB" sz="2600" b="1" dirty="0"/>
              <a:t>:</a:t>
            </a:r>
            <a:r>
              <a:rPr lang="hr-HR" sz="2600" b="1" dirty="0"/>
              <a:t>	</a:t>
            </a:r>
            <a:r>
              <a:rPr lang="en-US" sz="2600" b="1" dirty="0"/>
              <a:t>AA staff trained on audit of the IPARD III </a:t>
            </a:r>
            <a:r>
              <a:rPr lang="en-US" sz="2600" b="1" dirty="0" err="1"/>
              <a:t>programme</a:t>
            </a:r>
            <a:r>
              <a:rPr lang="en-US" sz="2600" b="1" dirty="0"/>
              <a:t> as </a:t>
            </a:r>
            <a:r>
              <a:rPr lang="hr-HR" sz="2600" b="1" dirty="0"/>
              <a:t>		</a:t>
            </a:r>
            <a:r>
              <a:rPr lang="en-US" sz="2600" b="1" dirty="0"/>
              <a:t>a basic preparation for audit of EAGF and EAFRD, with </a:t>
            </a:r>
            <a:r>
              <a:rPr lang="hr-HR" sz="2600" b="1" dirty="0"/>
              <a:t>		</a:t>
            </a:r>
            <a:r>
              <a:rPr lang="en-US" sz="2600" b="1" dirty="0"/>
              <a:t>focus on new requirements, new measures (especially 4 </a:t>
            </a:r>
            <a:r>
              <a:rPr lang="hr-HR" sz="2600" b="1" dirty="0"/>
              <a:t>		</a:t>
            </a:r>
            <a:r>
              <a:rPr lang="en-US" sz="2600" b="1" dirty="0"/>
              <a:t>and 6)</a:t>
            </a:r>
            <a:endParaRPr lang="hr-HR" sz="2600" b="1" dirty="0"/>
          </a:p>
          <a:p>
            <a:pPr marL="457200" indent="-457200" algn="just">
              <a:buFont typeface="Wingdings" panose="05000000000000000000" pitchFamily="2" charset="2"/>
              <a:buChar char="Ø"/>
            </a:pPr>
            <a:r>
              <a:rPr lang="hr-HR" sz="2600" dirty="0"/>
              <a:t>T</a:t>
            </a:r>
            <a:r>
              <a:rPr lang="en-US" sz="2600" dirty="0"/>
              <a:t>raining needs analysis and training </a:t>
            </a:r>
            <a:r>
              <a:rPr lang="en-US" sz="2600" dirty="0" err="1"/>
              <a:t>programme</a:t>
            </a:r>
            <a:r>
              <a:rPr lang="en-US" sz="2600" dirty="0"/>
              <a:t> were developed</a:t>
            </a:r>
            <a:endParaRPr lang="hr-HR" sz="2600" dirty="0"/>
          </a:p>
          <a:p>
            <a:pPr marL="457200" indent="-457200" algn="just">
              <a:buFont typeface="Wingdings" panose="05000000000000000000" pitchFamily="2" charset="2"/>
              <a:buChar char="Ø"/>
            </a:pPr>
            <a:r>
              <a:rPr lang="hr-HR" sz="2600" dirty="0"/>
              <a:t>O</a:t>
            </a:r>
            <a:r>
              <a:rPr lang="en-US" sz="2600" dirty="0"/>
              <a:t>n-the-job trainings regarding the programming period 2021-2027 (IPARD III) with specific focus on new requirements, new measures (especially 4 and 6)</a:t>
            </a:r>
            <a:r>
              <a:rPr lang="hr-HR" sz="2600" dirty="0"/>
              <a:t> </a:t>
            </a:r>
            <a:r>
              <a:rPr lang="en-US" sz="2600" dirty="0"/>
              <a:t>for staff members of the Department was conducted</a:t>
            </a:r>
            <a:endParaRPr lang="hr-HR" sz="2600" dirty="0"/>
          </a:p>
          <a:p>
            <a:pPr marL="457200" indent="-457200" algn="just">
              <a:buFont typeface="Wingdings" panose="05000000000000000000" pitchFamily="2" charset="2"/>
              <a:buChar char="Ø"/>
            </a:pPr>
            <a:r>
              <a:rPr lang="hr-HR" sz="2600" dirty="0" err="1"/>
              <a:t>Three</a:t>
            </a:r>
            <a:r>
              <a:rPr lang="hr-HR" sz="2600" dirty="0"/>
              <a:t> </a:t>
            </a:r>
            <a:r>
              <a:rPr lang="en-US" sz="2600" dirty="0"/>
              <a:t>internships were conducted </a:t>
            </a:r>
            <a:r>
              <a:rPr lang="hr-HR" sz="2600" dirty="0"/>
              <a:t>(2 </a:t>
            </a:r>
            <a:r>
              <a:rPr lang="hr-HR" sz="2600" dirty="0" err="1"/>
              <a:t>in</a:t>
            </a:r>
            <a:r>
              <a:rPr lang="hr-HR" sz="2600" dirty="0"/>
              <a:t> </a:t>
            </a:r>
            <a:r>
              <a:rPr lang="en-US" sz="2600" dirty="0"/>
              <a:t>Croatia in September 2025 and one in Austria in April 2026)</a:t>
            </a:r>
            <a:endParaRPr lang="hr-HR" sz="2600" dirty="0"/>
          </a:p>
        </p:txBody>
      </p:sp>
      <p:pic>
        <p:nvPicPr>
          <p:cNvPr id="4" name="Picture 1">
            <a:extLst>
              <a:ext uri="{FF2B5EF4-FFF2-40B4-BE49-F238E27FC236}">
                <a16:creationId xmlns:a16="http://schemas.microsoft.com/office/drawing/2014/main" id="{80C67A2B-778E-7057-3F28-8B15DBC16CAE}"/>
              </a:ext>
            </a:extLst>
          </p:cNvPr>
          <p:cNvPicPr/>
          <p:nvPr/>
        </p:nvPicPr>
        <p:blipFill rotWithShape="1">
          <a:blip r:embed="rId3" cstate="print">
            <a:extLst>
              <a:ext uri="{28A0092B-C50C-407E-A947-70E740481C1C}">
                <a14:useLocalDpi xmlns:a14="http://schemas.microsoft.com/office/drawing/2010/main" val="0"/>
              </a:ext>
            </a:extLst>
          </a:blip>
          <a:srcRect l="18612" t="17432" r="29870" b="65432"/>
          <a:stretch/>
        </p:blipFill>
        <p:spPr bwMode="auto">
          <a:xfrm>
            <a:off x="377719" y="6016144"/>
            <a:ext cx="2551642" cy="572293"/>
          </a:xfrm>
          <a:prstGeom prst="rect">
            <a:avLst/>
          </a:prstGeom>
          <a:ln>
            <a:noFill/>
          </a:ln>
          <a:extLst>
            <a:ext uri="{53640926-AAD7-44D8-BBD7-CCE9431645EC}">
              <a14:shadowObscured xmlns:a14="http://schemas.microsoft.com/office/drawing/2010/main"/>
            </a:ext>
          </a:extLst>
        </p:spPr>
      </p:pic>
      <p:pic>
        <p:nvPicPr>
          <p:cNvPr id="5" name="Picture 14">
            <a:extLst>
              <a:ext uri="{FF2B5EF4-FFF2-40B4-BE49-F238E27FC236}">
                <a16:creationId xmlns:a16="http://schemas.microsoft.com/office/drawing/2014/main" id="{94CF8848-8C06-DC3B-E66E-5FCCD226DFC9}"/>
              </a:ext>
            </a:extLst>
          </p:cNvPr>
          <p:cNvPicPr/>
          <p:nvPr/>
        </p:nvPicPr>
        <p:blipFill>
          <a:blip r:embed="rId4" cstate="print">
            <a:extLst>
              <a:ext uri="{28A0092B-C50C-407E-A947-70E740481C1C}">
                <a14:useLocalDpi xmlns:a14="http://schemas.microsoft.com/office/drawing/2010/main" val="0"/>
              </a:ext>
            </a:extLst>
          </a:blip>
          <a:stretch>
            <a:fillRect/>
          </a:stretch>
        </p:blipFill>
        <p:spPr>
          <a:xfrm>
            <a:off x="9223374" y="5939894"/>
            <a:ext cx="2092113" cy="635425"/>
          </a:xfrm>
          <a:prstGeom prst="rect">
            <a:avLst/>
          </a:prstGeom>
        </p:spPr>
      </p:pic>
      <p:pic>
        <p:nvPicPr>
          <p:cNvPr id="6" name="Picture 14" descr="Description: C:\Users\gzakanji\Desktop\Proposal Turkey\flag_yellow_high.jpg">
            <a:extLst>
              <a:ext uri="{FF2B5EF4-FFF2-40B4-BE49-F238E27FC236}">
                <a16:creationId xmlns:a16="http://schemas.microsoft.com/office/drawing/2014/main" id="{6ACAEDAC-0254-5FDB-27F1-BED6918AA9A1}"/>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583671" y="383303"/>
            <a:ext cx="918846" cy="556578"/>
          </a:xfrm>
          <a:prstGeom prst="rect">
            <a:avLst/>
          </a:prstGeom>
          <a:noFill/>
          <a:ln>
            <a:noFill/>
          </a:ln>
        </p:spPr>
      </p:pic>
      <p:pic>
        <p:nvPicPr>
          <p:cNvPr id="7" name="Picture 15" descr="Zastava">
            <a:extLst>
              <a:ext uri="{FF2B5EF4-FFF2-40B4-BE49-F238E27FC236}">
                <a16:creationId xmlns:a16="http://schemas.microsoft.com/office/drawing/2014/main" id="{BC2D6625-BF10-B862-4C2E-F73B1BA38D03}"/>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9073727" y="367746"/>
            <a:ext cx="1122680" cy="572135"/>
          </a:xfrm>
          <a:prstGeom prst="rect">
            <a:avLst/>
          </a:prstGeom>
          <a:noFill/>
          <a:ln>
            <a:noFill/>
          </a:ln>
        </p:spPr>
      </p:pic>
      <p:pic>
        <p:nvPicPr>
          <p:cNvPr id="8" name="Picture 12" descr="Description: C:\Users\gzakanji\Desktop\Flag_of_Croatia.svg.png">
            <a:extLst>
              <a:ext uri="{FF2B5EF4-FFF2-40B4-BE49-F238E27FC236}">
                <a16:creationId xmlns:a16="http://schemas.microsoft.com/office/drawing/2014/main" id="{C3BF43A5-9901-DA7C-6012-621AD794C1AE}"/>
              </a:ext>
            </a:extLst>
          </p:cNvPr>
          <p:cNvPicPr/>
          <p:nvPr/>
        </p:nvPicPr>
        <p:blipFill>
          <a:blip r:embed="rId7" cstate="print">
            <a:extLst>
              <a:ext uri="{28A0092B-C50C-407E-A947-70E740481C1C}">
                <a14:useLocalDpi xmlns:a14="http://schemas.microsoft.com/office/drawing/2010/main" val="0"/>
              </a:ext>
            </a:extLst>
          </a:blip>
          <a:srcRect l="11201" r="11145"/>
          <a:stretch>
            <a:fillRect/>
          </a:stretch>
        </p:blipFill>
        <p:spPr bwMode="auto">
          <a:xfrm>
            <a:off x="10538460" y="379175"/>
            <a:ext cx="1069869" cy="549275"/>
          </a:xfrm>
          <a:prstGeom prst="rect">
            <a:avLst/>
          </a:prstGeom>
          <a:noFill/>
          <a:ln>
            <a:noFill/>
          </a:ln>
        </p:spPr>
      </p:pic>
      <p:pic>
        <p:nvPicPr>
          <p:cNvPr id="9" name="Picture 11" descr="Description: Twinning Logo neu">
            <a:extLst>
              <a:ext uri="{FF2B5EF4-FFF2-40B4-BE49-F238E27FC236}">
                <a16:creationId xmlns:a16="http://schemas.microsoft.com/office/drawing/2014/main" id="{A6C85050-0BB7-BC1C-2549-15032932096C}"/>
              </a:ext>
            </a:extLst>
          </p:cNvPr>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6281631" y="5983202"/>
            <a:ext cx="638175" cy="638175"/>
          </a:xfrm>
          <a:prstGeom prst="rect">
            <a:avLst/>
          </a:prstGeom>
          <a:noFill/>
          <a:ln>
            <a:noFill/>
          </a:ln>
        </p:spPr>
      </p:pic>
      <p:pic>
        <p:nvPicPr>
          <p:cNvPr id="10" name="Slika 9" descr="cid:image003.jpg@01D8FF32.1D5D6FA0">
            <a:extLst>
              <a:ext uri="{FF2B5EF4-FFF2-40B4-BE49-F238E27FC236}">
                <a16:creationId xmlns:a16="http://schemas.microsoft.com/office/drawing/2014/main" id="{1298C750-3EAA-105E-770F-EA4CC464CA4F}"/>
              </a:ext>
            </a:extLst>
          </p:cNvPr>
          <p:cNvPicPr/>
          <p:nvPr/>
        </p:nvPicPr>
        <p:blipFill>
          <a:blip r:embed="rId9" r:link="rId10" cstate="print">
            <a:extLst>
              <a:ext uri="{28A0092B-C50C-407E-A947-70E740481C1C}">
                <a14:useLocalDpi xmlns:a14="http://schemas.microsoft.com/office/drawing/2010/main" val="0"/>
              </a:ext>
            </a:extLst>
          </a:blip>
          <a:srcRect/>
          <a:stretch>
            <a:fillRect/>
          </a:stretch>
        </p:blipFill>
        <p:spPr bwMode="auto">
          <a:xfrm>
            <a:off x="3392487" y="5939894"/>
            <a:ext cx="1158240" cy="692785"/>
          </a:xfrm>
          <a:prstGeom prst="rect">
            <a:avLst/>
          </a:prstGeom>
          <a:noFill/>
          <a:ln>
            <a:noFill/>
          </a:ln>
        </p:spPr>
      </p:pic>
      <p:sp>
        <p:nvSpPr>
          <p:cNvPr id="13" name="Naslov 1">
            <a:extLst>
              <a:ext uri="{FF2B5EF4-FFF2-40B4-BE49-F238E27FC236}">
                <a16:creationId xmlns:a16="http://schemas.microsoft.com/office/drawing/2014/main" id="{CFDBA1BF-9F82-6541-7E32-8C2760EF216B}"/>
              </a:ext>
            </a:extLst>
          </p:cNvPr>
          <p:cNvSpPr txBox="1">
            <a:spLocks/>
          </p:cNvSpPr>
          <p:nvPr/>
        </p:nvSpPr>
        <p:spPr>
          <a:xfrm>
            <a:off x="716122" y="118541"/>
            <a:ext cx="9144000" cy="875770"/>
          </a:xfrm>
          <a:prstGeom prst="rect">
            <a:avLst/>
          </a:prstGeom>
        </p:spPr>
        <p:txBody>
          <a:bodyPr vert="horz" lIns="91440" tIns="45720" rIns="91440" bIns="45720" rtlCol="0" anchor="b">
            <a:normAutofit fontScale="90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6000" b="0" i="0" u="none" strike="noStrike" kern="1200" cap="none" spc="0" normalizeH="0" baseline="0" noProof="0">
                <a:ln>
                  <a:noFill/>
                </a:ln>
                <a:solidFill>
                  <a:prstClr val="black"/>
                </a:solidFill>
                <a:effectLst/>
                <a:uLnTx/>
                <a:uFillTx/>
                <a:latin typeface="Calibri Light" panose="020F0302020204030204"/>
                <a:ea typeface="+mj-ea"/>
                <a:cs typeface="+mj-cs"/>
              </a:rPr>
              <a:t> </a:t>
            </a:r>
            <a:r>
              <a:rPr kumimoji="0" lang="en-US" sz="1600" b="1" i="0" u="none" strike="noStrike" kern="1200" cap="none" spc="0" normalizeH="0" baseline="0" noProof="0">
                <a:ln>
                  <a:noFill/>
                </a:ln>
                <a:solidFill>
                  <a:srgbClr val="4472C4">
                    <a:lumMod val="75000"/>
                  </a:srgbClr>
                </a:solidFill>
                <a:effectLst/>
                <a:uLnTx/>
                <a:uFillTx/>
                <a:latin typeface="Arial Narrow" panose="020B0606020202030204" pitchFamily="34" charset="0"/>
                <a:ea typeface="+mj-ea"/>
                <a:cs typeface="+mj-cs"/>
              </a:rPr>
              <a:t>Twinning light project: Improving and strengthening administrative capacity of the Audit Authority for</a:t>
            </a:r>
            <a:br>
              <a:rPr kumimoji="0" lang="en-US" sz="1600" b="1" i="0" u="none" strike="noStrike" kern="1200" cap="none" spc="0" normalizeH="0" baseline="0" noProof="0">
                <a:ln>
                  <a:noFill/>
                </a:ln>
                <a:solidFill>
                  <a:srgbClr val="4472C4">
                    <a:lumMod val="75000"/>
                  </a:srgbClr>
                </a:solidFill>
                <a:effectLst/>
                <a:uLnTx/>
                <a:uFillTx/>
                <a:latin typeface="Arial Narrow" panose="020B0606020202030204" pitchFamily="34" charset="0"/>
                <a:ea typeface="+mj-ea"/>
                <a:cs typeface="+mj-cs"/>
              </a:rPr>
            </a:br>
            <a:r>
              <a:rPr kumimoji="0" lang="en-US" sz="1600" b="1" i="0" u="none" strike="noStrike" kern="1200" cap="none" spc="0" normalizeH="0" baseline="0" noProof="0">
                <a:ln>
                  <a:noFill/>
                </a:ln>
                <a:solidFill>
                  <a:srgbClr val="4472C4">
                    <a:lumMod val="75000"/>
                  </a:srgbClr>
                </a:solidFill>
                <a:effectLst/>
                <a:uLnTx/>
                <a:uFillTx/>
                <a:latin typeface="Arial Narrow" panose="020B0606020202030204" pitchFamily="34" charset="0"/>
                <a:ea typeface="+mj-ea"/>
                <a:cs typeface="+mj-cs"/>
              </a:rPr>
              <a:t>audit of IPARD III programme and preparation for future certification work for EAGF and EAFRD</a:t>
            </a:r>
            <a:endParaRPr kumimoji="0" lang="hr-HR" sz="1600" b="1" i="0" u="none" strike="noStrike" kern="1200" cap="none" spc="0" normalizeH="0" baseline="0" noProof="0" dirty="0">
              <a:ln>
                <a:noFill/>
              </a:ln>
              <a:solidFill>
                <a:srgbClr val="4472C4">
                  <a:lumMod val="75000"/>
                </a:srgbClr>
              </a:solidFill>
              <a:effectLst/>
              <a:uLnTx/>
              <a:uFillTx/>
              <a:latin typeface="Arial Narrow" panose="020B0606020202030204" pitchFamily="34" charset="0"/>
              <a:ea typeface="+mj-ea"/>
              <a:cs typeface="+mj-cs"/>
            </a:endParaRPr>
          </a:p>
        </p:txBody>
      </p:sp>
      <p:pic>
        <p:nvPicPr>
          <p:cNvPr id="2" name="Grafika 1">
            <a:extLst>
              <a:ext uri="{FF2B5EF4-FFF2-40B4-BE49-F238E27FC236}">
                <a16:creationId xmlns:a16="http://schemas.microsoft.com/office/drawing/2014/main" id="{75258A73-B9F9-3BAE-BC70-471319BC8E38}"/>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11"/>
              </a:ext>
              <a:ext uri="{837473B0-CC2E-450A-ABE3-18F120FF3D39}">
                <a1611:picAttrSrcUrl xmlns:a1611="http://schemas.microsoft.com/office/drawing/2016/11/main" r:id="rId12"/>
              </a:ext>
            </a:extLst>
          </a:blip>
          <a:stretch>
            <a:fillRect/>
          </a:stretch>
        </p:blipFill>
        <p:spPr>
          <a:xfrm>
            <a:off x="10413051" y="2872898"/>
            <a:ext cx="760704" cy="718807"/>
          </a:xfrm>
          <a:prstGeom prst="rect">
            <a:avLst/>
          </a:prstGeom>
        </p:spPr>
      </p:pic>
    </p:spTree>
    <p:extLst>
      <p:ext uri="{BB962C8B-B14F-4D97-AF65-F5344CB8AC3E}">
        <p14:creationId xmlns:p14="http://schemas.microsoft.com/office/powerpoint/2010/main" val="3648312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 calcmode="lin" valueType="num">
                                      <p:cBhvr additive="base">
                                        <p:cTn id="13"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0CDFC6-006A-1658-CEC7-40300D45B8A1}"/>
            </a:ext>
          </a:extLst>
        </p:cNvPr>
        <p:cNvGrpSpPr/>
        <p:nvPr/>
      </p:nvGrpSpPr>
      <p:grpSpPr>
        <a:xfrm>
          <a:off x="0" y="0"/>
          <a:ext cx="0" cy="0"/>
          <a:chOff x="0" y="0"/>
          <a:chExt cx="0" cy="0"/>
        </a:xfrm>
      </p:grpSpPr>
      <p:sp>
        <p:nvSpPr>
          <p:cNvPr id="3" name="Podnaslov 2">
            <a:extLst>
              <a:ext uri="{FF2B5EF4-FFF2-40B4-BE49-F238E27FC236}">
                <a16:creationId xmlns:a16="http://schemas.microsoft.com/office/drawing/2014/main" id="{DEB87E0E-E453-FCB9-78C9-044D151762AA}"/>
              </a:ext>
            </a:extLst>
          </p:cNvPr>
          <p:cNvSpPr>
            <a:spLocks noGrp="1"/>
          </p:cNvSpPr>
          <p:nvPr>
            <p:ph type="subTitle" idx="1"/>
          </p:nvPr>
        </p:nvSpPr>
        <p:spPr>
          <a:xfrm>
            <a:off x="1524000" y="1395334"/>
            <a:ext cx="9144000" cy="4544560"/>
          </a:xfrm>
        </p:spPr>
        <p:txBody>
          <a:bodyPr>
            <a:normAutofit lnSpcReduction="10000"/>
          </a:bodyPr>
          <a:lstStyle/>
          <a:p>
            <a:r>
              <a:rPr lang="hr-HR" sz="3200" b="1" dirty="0"/>
              <a:t>STUDY VISITS</a:t>
            </a:r>
          </a:p>
          <a:p>
            <a:pPr algn="just"/>
            <a:endParaRPr lang="hr-HR" sz="2200" dirty="0"/>
          </a:p>
          <a:p>
            <a:pPr marL="457200" indent="-457200" algn="just">
              <a:buFont typeface="+mj-lt"/>
              <a:buAutoNum type="arabicParenR"/>
            </a:pPr>
            <a:r>
              <a:rPr lang="hr-HR" b="1" dirty="0"/>
              <a:t>Croatia – 22 -26 </a:t>
            </a:r>
            <a:r>
              <a:rPr lang="hr-HR" b="1" dirty="0" err="1"/>
              <a:t>September</a:t>
            </a:r>
            <a:r>
              <a:rPr lang="hr-HR" b="1" dirty="0"/>
              <a:t> 2025</a:t>
            </a:r>
          </a:p>
          <a:p>
            <a:pPr marL="914400" lvl="1" indent="-457200" algn="just">
              <a:buFont typeface="Wingdings" panose="05000000000000000000" pitchFamily="2" charset="2"/>
              <a:buChar char="q"/>
            </a:pPr>
            <a:r>
              <a:rPr lang="hr-HR" dirty="0"/>
              <a:t>Zagreb </a:t>
            </a:r>
            <a:r>
              <a:rPr lang="hr-HR" dirty="0" err="1"/>
              <a:t>and</a:t>
            </a:r>
            <a:r>
              <a:rPr lang="hr-HR" dirty="0"/>
              <a:t> </a:t>
            </a:r>
            <a:r>
              <a:rPr lang="hr-HR" dirty="0" err="1"/>
              <a:t>Istria</a:t>
            </a:r>
            <a:endParaRPr lang="hr-HR" dirty="0"/>
          </a:p>
          <a:p>
            <a:pPr marL="914400" lvl="1" indent="-457200" algn="just">
              <a:buFont typeface="Wingdings" panose="05000000000000000000" pitchFamily="2" charset="2"/>
              <a:buChar char="q"/>
            </a:pPr>
            <a:r>
              <a:rPr lang="hr-HR" dirty="0"/>
              <a:t>5 </a:t>
            </a:r>
            <a:r>
              <a:rPr lang="hr-HR" dirty="0" err="1"/>
              <a:t>working</a:t>
            </a:r>
            <a:r>
              <a:rPr lang="hr-HR" dirty="0"/>
              <a:t> </a:t>
            </a:r>
            <a:r>
              <a:rPr lang="hr-HR" dirty="0" err="1"/>
              <a:t>days</a:t>
            </a:r>
            <a:endParaRPr lang="hr-HR" dirty="0"/>
          </a:p>
          <a:p>
            <a:pPr marL="914400" lvl="1" indent="-457200" algn="just">
              <a:buFont typeface="Wingdings" panose="05000000000000000000" pitchFamily="2" charset="2"/>
              <a:buChar char="q"/>
            </a:pPr>
            <a:r>
              <a:rPr lang="hr-HR" dirty="0"/>
              <a:t>7 </a:t>
            </a:r>
            <a:r>
              <a:rPr lang="hr-HR" dirty="0" err="1"/>
              <a:t>participants</a:t>
            </a:r>
            <a:endParaRPr lang="hr-HR" dirty="0"/>
          </a:p>
          <a:p>
            <a:pPr marL="914400" lvl="1" indent="-457200" algn="just">
              <a:buFont typeface="Wingdings" panose="05000000000000000000" pitchFamily="2" charset="2"/>
              <a:buChar char="q"/>
            </a:pPr>
            <a:r>
              <a:rPr lang="hr-HR" dirty="0"/>
              <a:t>On </a:t>
            </a:r>
            <a:r>
              <a:rPr lang="hr-HR" dirty="0" err="1"/>
              <a:t>the</a:t>
            </a:r>
            <a:r>
              <a:rPr lang="hr-HR" dirty="0"/>
              <a:t> spot </a:t>
            </a:r>
          </a:p>
          <a:p>
            <a:pPr marL="457200" indent="-457200" algn="just">
              <a:buFont typeface="+mj-lt"/>
              <a:buAutoNum type="arabicParenR"/>
            </a:pPr>
            <a:r>
              <a:rPr lang="hr-HR" b="1" dirty="0" err="1"/>
              <a:t>Austria</a:t>
            </a:r>
            <a:r>
              <a:rPr lang="hr-HR" b="1" dirty="0"/>
              <a:t> – 20 – 24 April 2026</a:t>
            </a:r>
          </a:p>
          <a:p>
            <a:pPr marL="914400" lvl="1" indent="-457200" algn="just">
              <a:buFont typeface="Wingdings" panose="05000000000000000000" pitchFamily="2" charset="2"/>
              <a:buChar char="q"/>
            </a:pPr>
            <a:r>
              <a:rPr lang="hr-HR" dirty="0" err="1"/>
              <a:t>Wien</a:t>
            </a:r>
            <a:endParaRPr lang="hr-HR" dirty="0"/>
          </a:p>
          <a:p>
            <a:pPr marL="914400" lvl="1" indent="-457200" algn="just">
              <a:buFont typeface="Wingdings" panose="05000000000000000000" pitchFamily="2" charset="2"/>
              <a:buChar char="q"/>
            </a:pPr>
            <a:r>
              <a:rPr lang="hr-HR" dirty="0"/>
              <a:t>5 </a:t>
            </a:r>
            <a:r>
              <a:rPr lang="hr-HR" dirty="0" err="1"/>
              <a:t>working</a:t>
            </a:r>
            <a:r>
              <a:rPr lang="hr-HR" dirty="0"/>
              <a:t> </a:t>
            </a:r>
            <a:r>
              <a:rPr lang="hr-HR" dirty="0" err="1"/>
              <a:t>days</a:t>
            </a:r>
            <a:endParaRPr lang="hr-HR" dirty="0"/>
          </a:p>
          <a:p>
            <a:pPr marL="914400" lvl="1" indent="-457200" algn="just">
              <a:buFont typeface="Wingdings" panose="05000000000000000000" pitchFamily="2" charset="2"/>
              <a:buChar char="q"/>
            </a:pPr>
            <a:r>
              <a:rPr lang="hr-HR" dirty="0"/>
              <a:t>7 </a:t>
            </a:r>
            <a:r>
              <a:rPr lang="hr-HR" dirty="0" err="1"/>
              <a:t>participants</a:t>
            </a:r>
            <a:endParaRPr lang="hr-HR" dirty="0"/>
          </a:p>
          <a:p>
            <a:pPr marL="914400" lvl="1" indent="-457200" algn="just">
              <a:buFont typeface="Wingdings" panose="05000000000000000000" pitchFamily="2" charset="2"/>
              <a:buChar char="q"/>
            </a:pPr>
            <a:r>
              <a:rPr lang="hr-HR" dirty="0"/>
              <a:t>On </a:t>
            </a:r>
            <a:r>
              <a:rPr lang="hr-HR" dirty="0" err="1"/>
              <a:t>the</a:t>
            </a:r>
            <a:r>
              <a:rPr lang="hr-HR" dirty="0"/>
              <a:t> spot</a:t>
            </a:r>
          </a:p>
        </p:txBody>
      </p:sp>
      <p:pic>
        <p:nvPicPr>
          <p:cNvPr id="4" name="Picture 1">
            <a:extLst>
              <a:ext uri="{FF2B5EF4-FFF2-40B4-BE49-F238E27FC236}">
                <a16:creationId xmlns:a16="http://schemas.microsoft.com/office/drawing/2014/main" id="{65BD10AA-5372-2245-7937-63497418B7A4}"/>
              </a:ext>
            </a:extLst>
          </p:cNvPr>
          <p:cNvPicPr/>
          <p:nvPr/>
        </p:nvPicPr>
        <p:blipFill rotWithShape="1">
          <a:blip r:embed="rId3" cstate="print">
            <a:extLst>
              <a:ext uri="{28A0092B-C50C-407E-A947-70E740481C1C}">
                <a14:useLocalDpi xmlns:a14="http://schemas.microsoft.com/office/drawing/2010/main" val="0"/>
              </a:ext>
            </a:extLst>
          </a:blip>
          <a:srcRect l="18612" t="17432" r="29870" b="65432"/>
          <a:stretch/>
        </p:blipFill>
        <p:spPr bwMode="auto">
          <a:xfrm>
            <a:off x="377719" y="6016144"/>
            <a:ext cx="2551642" cy="572293"/>
          </a:xfrm>
          <a:prstGeom prst="rect">
            <a:avLst/>
          </a:prstGeom>
          <a:ln>
            <a:noFill/>
          </a:ln>
          <a:extLst>
            <a:ext uri="{53640926-AAD7-44D8-BBD7-CCE9431645EC}">
              <a14:shadowObscured xmlns:a14="http://schemas.microsoft.com/office/drawing/2010/main"/>
            </a:ext>
          </a:extLst>
        </p:spPr>
      </p:pic>
      <p:pic>
        <p:nvPicPr>
          <p:cNvPr id="5" name="Picture 14">
            <a:extLst>
              <a:ext uri="{FF2B5EF4-FFF2-40B4-BE49-F238E27FC236}">
                <a16:creationId xmlns:a16="http://schemas.microsoft.com/office/drawing/2014/main" id="{6FD56CC5-E0F0-4939-D292-A4970340451C}"/>
              </a:ext>
            </a:extLst>
          </p:cNvPr>
          <p:cNvPicPr/>
          <p:nvPr/>
        </p:nvPicPr>
        <p:blipFill>
          <a:blip r:embed="rId4" cstate="print">
            <a:extLst>
              <a:ext uri="{28A0092B-C50C-407E-A947-70E740481C1C}">
                <a14:useLocalDpi xmlns:a14="http://schemas.microsoft.com/office/drawing/2010/main" val="0"/>
              </a:ext>
            </a:extLst>
          </a:blip>
          <a:stretch>
            <a:fillRect/>
          </a:stretch>
        </p:blipFill>
        <p:spPr>
          <a:xfrm>
            <a:off x="9223374" y="5939894"/>
            <a:ext cx="2092113" cy="635425"/>
          </a:xfrm>
          <a:prstGeom prst="rect">
            <a:avLst/>
          </a:prstGeom>
        </p:spPr>
      </p:pic>
      <p:pic>
        <p:nvPicPr>
          <p:cNvPr id="6" name="Picture 14" descr="Description: C:\Users\gzakanji\Desktop\Proposal Turkey\flag_yellow_high.jpg">
            <a:extLst>
              <a:ext uri="{FF2B5EF4-FFF2-40B4-BE49-F238E27FC236}">
                <a16:creationId xmlns:a16="http://schemas.microsoft.com/office/drawing/2014/main" id="{74051F41-59C3-2DDC-63B3-90E8ED93AA34}"/>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583671" y="383303"/>
            <a:ext cx="918846" cy="556578"/>
          </a:xfrm>
          <a:prstGeom prst="rect">
            <a:avLst/>
          </a:prstGeom>
          <a:noFill/>
          <a:ln>
            <a:noFill/>
          </a:ln>
        </p:spPr>
      </p:pic>
      <p:pic>
        <p:nvPicPr>
          <p:cNvPr id="7" name="Picture 15" descr="Zastava">
            <a:extLst>
              <a:ext uri="{FF2B5EF4-FFF2-40B4-BE49-F238E27FC236}">
                <a16:creationId xmlns:a16="http://schemas.microsoft.com/office/drawing/2014/main" id="{954C326E-322A-FF63-315C-B4208747940B}"/>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9073727" y="367746"/>
            <a:ext cx="1122680" cy="572135"/>
          </a:xfrm>
          <a:prstGeom prst="rect">
            <a:avLst/>
          </a:prstGeom>
          <a:noFill/>
          <a:ln>
            <a:noFill/>
          </a:ln>
        </p:spPr>
      </p:pic>
      <p:pic>
        <p:nvPicPr>
          <p:cNvPr id="8" name="Picture 12" descr="Description: C:\Users\gzakanji\Desktop\Flag_of_Croatia.svg.png">
            <a:extLst>
              <a:ext uri="{FF2B5EF4-FFF2-40B4-BE49-F238E27FC236}">
                <a16:creationId xmlns:a16="http://schemas.microsoft.com/office/drawing/2014/main" id="{010B3BD9-C730-BEC9-B4D5-EA2E71F92A65}"/>
              </a:ext>
            </a:extLst>
          </p:cNvPr>
          <p:cNvPicPr/>
          <p:nvPr/>
        </p:nvPicPr>
        <p:blipFill>
          <a:blip r:embed="rId7" cstate="print">
            <a:extLst>
              <a:ext uri="{28A0092B-C50C-407E-A947-70E740481C1C}">
                <a14:useLocalDpi xmlns:a14="http://schemas.microsoft.com/office/drawing/2010/main" val="0"/>
              </a:ext>
            </a:extLst>
          </a:blip>
          <a:srcRect l="11201" r="11145"/>
          <a:stretch>
            <a:fillRect/>
          </a:stretch>
        </p:blipFill>
        <p:spPr bwMode="auto">
          <a:xfrm>
            <a:off x="10538460" y="379175"/>
            <a:ext cx="1069869" cy="549275"/>
          </a:xfrm>
          <a:prstGeom prst="rect">
            <a:avLst/>
          </a:prstGeom>
          <a:noFill/>
          <a:ln>
            <a:noFill/>
          </a:ln>
        </p:spPr>
      </p:pic>
      <p:pic>
        <p:nvPicPr>
          <p:cNvPr id="9" name="Picture 11" descr="Description: Twinning Logo neu">
            <a:extLst>
              <a:ext uri="{FF2B5EF4-FFF2-40B4-BE49-F238E27FC236}">
                <a16:creationId xmlns:a16="http://schemas.microsoft.com/office/drawing/2014/main" id="{49ADEB70-9063-5106-C58E-E323FBF15637}"/>
              </a:ext>
            </a:extLst>
          </p:cNvPr>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6281631" y="5983202"/>
            <a:ext cx="638175" cy="638175"/>
          </a:xfrm>
          <a:prstGeom prst="rect">
            <a:avLst/>
          </a:prstGeom>
          <a:noFill/>
          <a:ln>
            <a:noFill/>
          </a:ln>
        </p:spPr>
      </p:pic>
      <p:pic>
        <p:nvPicPr>
          <p:cNvPr id="10" name="Slika 9" descr="cid:image003.jpg@01D8FF32.1D5D6FA0">
            <a:extLst>
              <a:ext uri="{FF2B5EF4-FFF2-40B4-BE49-F238E27FC236}">
                <a16:creationId xmlns:a16="http://schemas.microsoft.com/office/drawing/2014/main" id="{D003BD7E-E179-20A9-FBCE-4AF109E6CE38}"/>
              </a:ext>
            </a:extLst>
          </p:cNvPr>
          <p:cNvPicPr/>
          <p:nvPr/>
        </p:nvPicPr>
        <p:blipFill>
          <a:blip r:embed="rId9" r:link="rId10" cstate="print">
            <a:extLst>
              <a:ext uri="{28A0092B-C50C-407E-A947-70E740481C1C}">
                <a14:useLocalDpi xmlns:a14="http://schemas.microsoft.com/office/drawing/2010/main" val="0"/>
              </a:ext>
            </a:extLst>
          </a:blip>
          <a:srcRect/>
          <a:stretch>
            <a:fillRect/>
          </a:stretch>
        </p:blipFill>
        <p:spPr bwMode="auto">
          <a:xfrm>
            <a:off x="3392487" y="5939894"/>
            <a:ext cx="1158240" cy="692785"/>
          </a:xfrm>
          <a:prstGeom prst="rect">
            <a:avLst/>
          </a:prstGeom>
          <a:noFill/>
          <a:ln>
            <a:noFill/>
          </a:ln>
        </p:spPr>
      </p:pic>
      <p:sp>
        <p:nvSpPr>
          <p:cNvPr id="13" name="Naslov 1">
            <a:extLst>
              <a:ext uri="{FF2B5EF4-FFF2-40B4-BE49-F238E27FC236}">
                <a16:creationId xmlns:a16="http://schemas.microsoft.com/office/drawing/2014/main" id="{95921847-D944-1299-C286-5305719E3E7D}"/>
              </a:ext>
            </a:extLst>
          </p:cNvPr>
          <p:cNvSpPr txBox="1">
            <a:spLocks/>
          </p:cNvSpPr>
          <p:nvPr/>
        </p:nvSpPr>
        <p:spPr>
          <a:xfrm>
            <a:off x="716122" y="118541"/>
            <a:ext cx="9144000" cy="875770"/>
          </a:xfrm>
          <a:prstGeom prst="rect">
            <a:avLst/>
          </a:prstGeom>
        </p:spPr>
        <p:txBody>
          <a:bodyPr vert="horz" lIns="91440" tIns="45720" rIns="91440" bIns="45720" rtlCol="0" anchor="b">
            <a:normAutofit fontScale="90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a:t> </a:t>
            </a:r>
            <a:r>
              <a:rPr lang="en-US" sz="1600" b="1">
                <a:solidFill>
                  <a:schemeClr val="accent1">
                    <a:lumMod val="75000"/>
                  </a:schemeClr>
                </a:solidFill>
                <a:latin typeface="Arial Narrow" panose="020B0606020202030204" pitchFamily="34" charset="0"/>
              </a:rPr>
              <a:t>Twinning light project: Improving and strengthening administrative capacity of the Audit Authority for</a:t>
            </a:r>
            <a:br>
              <a:rPr lang="en-US" sz="1600" b="1">
                <a:solidFill>
                  <a:schemeClr val="accent1">
                    <a:lumMod val="75000"/>
                  </a:schemeClr>
                </a:solidFill>
                <a:latin typeface="Arial Narrow" panose="020B0606020202030204" pitchFamily="34" charset="0"/>
              </a:rPr>
            </a:br>
            <a:r>
              <a:rPr lang="en-US" sz="1600" b="1">
                <a:solidFill>
                  <a:schemeClr val="accent1">
                    <a:lumMod val="75000"/>
                  </a:schemeClr>
                </a:solidFill>
                <a:latin typeface="Arial Narrow" panose="020B0606020202030204" pitchFamily="34" charset="0"/>
              </a:rPr>
              <a:t>audit of IPARD III programme and preparation for future certification work for EAGF and EAFRD</a:t>
            </a:r>
            <a:endParaRPr lang="hr-HR" sz="1600" b="1" dirty="0">
              <a:solidFill>
                <a:schemeClr val="accent1">
                  <a:lumMod val="75000"/>
                </a:schemeClr>
              </a:solidFill>
              <a:latin typeface="Arial Narrow" panose="020B0606020202030204" pitchFamily="34" charset="0"/>
            </a:endParaRPr>
          </a:p>
        </p:txBody>
      </p:sp>
    </p:spTree>
    <p:extLst>
      <p:ext uri="{BB962C8B-B14F-4D97-AF65-F5344CB8AC3E}">
        <p14:creationId xmlns:p14="http://schemas.microsoft.com/office/powerpoint/2010/main" val="22394598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circle(in)">
                                      <p:cBhvr>
                                        <p:cTn id="7" dur="2000"/>
                                        <p:tgtEl>
                                          <p:spTgt spid="3">
                                            <p:txEl>
                                              <p:pRg st="2" end="2"/>
                                            </p:txEl>
                                          </p:spTgt>
                                        </p:tgtEl>
                                      </p:cBhvr>
                                    </p:animEffect>
                                  </p:childTnLst>
                                </p:cTn>
                              </p:par>
                              <p:par>
                                <p:cTn id="8" presetID="6" presetClass="entr" presetSubtype="16"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circle(in)">
                                      <p:cBhvr>
                                        <p:cTn id="10" dur="2000"/>
                                        <p:tgtEl>
                                          <p:spTgt spid="3">
                                            <p:txEl>
                                              <p:pRg st="3" end="3"/>
                                            </p:txEl>
                                          </p:spTgt>
                                        </p:tgtEl>
                                      </p:cBhvr>
                                    </p:animEffect>
                                  </p:childTnLst>
                                </p:cTn>
                              </p:par>
                              <p:par>
                                <p:cTn id="11" presetID="6" presetClass="entr" presetSubtype="16"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Effect transition="in" filter="circle(in)">
                                      <p:cBhvr>
                                        <p:cTn id="13" dur="2000"/>
                                        <p:tgtEl>
                                          <p:spTgt spid="3">
                                            <p:txEl>
                                              <p:pRg st="4" end="4"/>
                                            </p:txEl>
                                          </p:spTgt>
                                        </p:tgtEl>
                                      </p:cBhvr>
                                    </p:animEffect>
                                  </p:childTnLst>
                                </p:cTn>
                              </p:par>
                              <p:par>
                                <p:cTn id="14" presetID="6" presetClass="entr" presetSubtype="16" fill="hold" nodeType="withEffect">
                                  <p:stCondLst>
                                    <p:cond delay="0"/>
                                  </p:stCondLst>
                                  <p:childTnLst>
                                    <p:set>
                                      <p:cBhvr>
                                        <p:cTn id="15" dur="1" fill="hold">
                                          <p:stCondLst>
                                            <p:cond delay="0"/>
                                          </p:stCondLst>
                                        </p:cTn>
                                        <p:tgtEl>
                                          <p:spTgt spid="3">
                                            <p:txEl>
                                              <p:pRg st="5" end="5"/>
                                            </p:txEl>
                                          </p:spTgt>
                                        </p:tgtEl>
                                        <p:attrNameLst>
                                          <p:attrName>style.visibility</p:attrName>
                                        </p:attrNameLst>
                                      </p:cBhvr>
                                      <p:to>
                                        <p:strVal val="visible"/>
                                      </p:to>
                                    </p:set>
                                    <p:animEffect transition="in" filter="circle(in)">
                                      <p:cBhvr>
                                        <p:cTn id="16" dur="2000"/>
                                        <p:tgtEl>
                                          <p:spTgt spid="3">
                                            <p:txEl>
                                              <p:pRg st="5" end="5"/>
                                            </p:txEl>
                                          </p:spTgt>
                                        </p:tgtEl>
                                      </p:cBhvr>
                                    </p:animEffect>
                                  </p:childTnLst>
                                </p:cTn>
                              </p:par>
                              <p:par>
                                <p:cTn id="17" presetID="6" presetClass="entr" presetSubtype="16"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Effect transition="in" filter="circle(in)">
                                      <p:cBhvr>
                                        <p:cTn id="19" dur="2000"/>
                                        <p:tgtEl>
                                          <p:spTgt spid="3">
                                            <p:txEl>
                                              <p:pRg st="6" end="6"/>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6" presetClass="entr" presetSubtype="16" fill="hold" nodeType="clickEffect">
                                  <p:stCondLst>
                                    <p:cond delay="0"/>
                                  </p:stCondLst>
                                  <p:childTnLst>
                                    <p:set>
                                      <p:cBhvr>
                                        <p:cTn id="23" dur="1" fill="hold">
                                          <p:stCondLst>
                                            <p:cond delay="0"/>
                                          </p:stCondLst>
                                        </p:cTn>
                                        <p:tgtEl>
                                          <p:spTgt spid="3">
                                            <p:txEl>
                                              <p:pRg st="7" end="7"/>
                                            </p:txEl>
                                          </p:spTgt>
                                        </p:tgtEl>
                                        <p:attrNameLst>
                                          <p:attrName>style.visibility</p:attrName>
                                        </p:attrNameLst>
                                      </p:cBhvr>
                                      <p:to>
                                        <p:strVal val="visible"/>
                                      </p:to>
                                    </p:set>
                                    <p:animEffect transition="in" filter="circle(in)">
                                      <p:cBhvr>
                                        <p:cTn id="24" dur="2000"/>
                                        <p:tgtEl>
                                          <p:spTgt spid="3">
                                            <p:txEl>
                                              <p:pRg st="7" end="7"/>
                                            </p:txEl>
                                          </p:spTgt>
                                        </p:tgtEl>
                                      </p:cBhvr>
                                    </p:animEffect>
                                  </p:childTnLst>
                                </p:cTn>
                              </p:par>
                              <p:par>
                                <p:cTn id="25" presetID="6" presetClass="entr" presetSubtype="16" fill="hold"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Effect transition="in" filter="circle(in)">
                                      <p:cBhvr>
                                        <p:cTn id="27" dur="2000"/>
                                        <p:tgtEl>
                                          <p:spTgt spid="3">
                                            <p:txEl>
                                              <p:pRg st="8" end="8"/>
                                            </p:txEl>
                                          </p:spTgt>
                                        </p:tgtEl>
                                      </p:cBhvr>
                                    </p:animEffect>
                                  </p:childTnLst>
                                </p:cTn>
                              </p:par>
                              <p:par>
                                <p:cTn id="28" presetID="6" presetClass="entr" presetSubtype="16" fill="hold" nodeType="withEffect">
                                  <p:stCondLst>
                                    <p:cond delay="0"/>
                                  </p:stCondLst>
                                  <p:childTnLst>
                                    <p:set>
                                      <p:cBhvr>
                                        <p:cTn id="29" dur="1" fill="hold">
                                          <p:stCondLst>
                                            <p:cond delay="0"/>
                                          </p:stCondLst>
                                        </p:cTn>
                                        <p:tgtEl>
                                          <p:spTgt spid="3">
                                            <p:txEl>
                                              <p:pRg st="9" end="9"/>
                                            </p:txEl>
                                          </p:spTgt>
                                        </p:tgtEl>
                                        <p:attrNameLst>
                                          <p:attrName>style.visibility</p:attrName>
                                        </p:attrNameLst>
                                      </p:cBhvr>
                                      <p:to>
                                        <p:strVal val="visible"/>
                                      </p:to>
                                    </p:set>
                                    <p:animEffect transition="in" filter="circle(in)">
                                      <p:cBhvr>
                                        <p:cTn id="30" dur="2000"/>
                                        <p:tgtEl>
                                          <p:spTgt spid="3">
                                            <p:txEl>
                                              <p:pRg st="9" end="9"/>
                                            </p:txEl>
                                          </p:spTgt>
                                        </p:tgtEl>
                                      </p:cBhvr>
                                    </p:animEffect>
                                  </p:childTnLst>
                                </p:cTn>
                              </p:par>
                              <p:par>
                                <p:cTn id="31" presetID="6" presetClass="entr" presetSubtype="16" fill="hold" nodeType="withEffect">
                                  <p:stCondLst>
                                    <p:cond delay="0"/>
                                  </p:stCondLst>
                                  <p:childTnLst>
                                    <p:set>
                                      <p:cBhvr>
                                        <p:cTn id="32" dur="1" fill="hold">
                                          <p:stCondLst>
                                            <p:cond delay="0"/>
                                          </p:stCondLst>
                                        </p:cTn>
                                        <p:tgtEl>
                                          <p:spTgt spid="3">
                                            <p:txEl>
                                              <p:pRg st="10" end="10"/>
                                            </p:txEl>
                                          </p:spTgt>
                                        </p:tgtEl>
                                        <p:attrNameLst>
                                          <p:attrName>style.visibility</p:attrName>
                                        </p:attrNameLst>
                                      </p:cBhvr>
                                      <p:to>
                                        <p:strVal val="visible"/>
                                      </p:to>
                                    </p:set>
                                    <p:animEffect transition="in" filter="circle(in)">
                                      <p:cBhvr>
                                        <p:cTn id="33" dur="2000"/>
                                        <p:tgtEl>
                                          <p:spTgt spid="3">
                                            <p:txEl>
                                              <p:pRg st="10" end="10"/>
                                            </p:txEl>
                                          </p:spTgt>
                                        </p:tgtEl>
                                      </p:cBhvr>
                                    </p:animEffect>
                                  </p:childTnLst>
                                </p:cTn>
                              </p:par>
                              <p:par>
                                <p:cTn id="34" presetID="6" presetClass="entr" presetSubtype="16" fill="hold" nodeType="withEffect">
                                  <p:stCondLst>
                                    <p:cond delay="0"/>
                                  </p:stCondLst>
                                  <p:childTnLst>
                                    <p:set>
                                      <p:cBhvr>
                                        <p:cTn id="35" dur="1" fill="hold">
                                          <p:stCondLst>
                                            <p:cond delay="0"/>
                                          </p:stCondLst>
                                        </p:cTn>
                                        <p:tgtEl>
                                          <p:spTgt spid="3">
                                            <p:txEl>
                                              <p:pRg st="11" end="11"/>
                                            </p:txEl>
                                          </p:spTgt>
                                        </p:tgtEl>
                                        <p:attrNameLst>
                                          <p:attrName>style.visibility</p:attrName>
                                        </p:attrNameLst>
                                      </p:cBhvr>
                                      <p:to>
                                        <p:strVal val="visible"/>
                                      </p:to>
                                    </p:set>
                                    <p:animEffect transition="in" filter="circle(in)">
                                      <p:cBhvr>
                                        <p:cTn id="36" dur="20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1EB900-32FA-CAD9-B1AF-90F4869DB1F1}"/>
            </a:ext>
          </a:extLst>
        </p:cNvPr>
        <p:cNvGrpSpPr/>
        <p:nvPr/>
      </p:nvGrpSpPr>
      <p:grpSpPr>
        <a:xfrm>
          <a:off x="0" y="0"/>
          <a:ext cx="0" cy="0"/>
          <a:chOff x="0" y="0"/>
          <a:chExt cx="0" cy="0"/>
        </a:xfrm>
      </p:grpSpPr>
      <p:sp>
        <p:nvSpPr>
          <p:cNvPr id="3" name="Podnaslov 2">
            <a:extLst>
              <a:ext uri="{FF2B5EF4-FFF2-40B4-BE49-F238E27FC236}">
                <a16:creationId xmlns:a16="http://schemas.microsoft.com/office/drawing/2014/main" id="{E7EFBFA8-6EC4-D659-2825-02A851C944E5}"/>
              </a:ext>
            </a:extLst>
          </p:cNvPr>
          <p:cNvSpPr>
            <a:spLocks noGrp="1"/>
          </p:cNvSpPr>
          <p:nvPr>
            <p:ph type="subTitle" idx="1"/>
          </p:nvPr>
        </p:nvSpPr>
        <p:spPr>
          <a:xfrm>
            <a:off x="1524000" y="1395334"/>
            <a:ext cx="9144000" cy="4544560"/>
          </a:xfrm>
        </p:spPr>
        <p:txBody>
          <a:bodyPr>
            <a:normAutofit/>
          </a:bodyPr>
          <a:lstStyle/>
          <a:p>
            <a:r>
              <a:rPr lang="hr-HR" sz="3200" b="1" dirty="0"/>
              <a:t>INTERNSHIPS</a:t>
            </a:r>
          </a:p>
          <a:p>
            <a:pPr algn="just"/>
            <a:endParaRPr lang="hr-HR" sz="2200" dirty="0"/>
          </a:p>
          <a:p>
            <a:pPr marL="457200" indent="-457200" algn="just">
              <a:buFont typeface="+mj-lt"/>
              <a:buAutoNum type="arabicParenR"/>
            </a:pPr>
            <a:r>
              <a:rPr lang="hr-HR" b="1" dirty="0" err="1"/>
              <a:t>Two</a:t>
            </a:r>
            <a:r>
              <a:rPr lang="hr-HR" b="1" dirty="0"/>
              <a:t> </a:t>
            </a:r>
            <a:r>
              <a:rPr lang="hr-HR" b="1" dirty="0" err="1"/>
              <a:t>in</a:t>
            </a:r>
            <a:r>
              <a:rPr lang="hr-HR" b="1" dirty="0"/>
              <a:t> Croatia – 22 </a:t>
            </a:r>
            <a:r>
              <a:rPr lang="hr-HR" b="1" dirty="0" err="1"/>
              <a:t>September</a:t>
            </a:r>
            <a:r>
              <a:rPr lang="hr-HR" b="1" dirty="0"/>
              <a:t> – 3 </a:t>
            </a:r>
            <a:r>
              <a:rPr lang="hr-HR" b="1" dirty="0" err="1"/>
              <a:t>October</a:t>
            </a:r>
            <a:r>
              <a:rPr lang="hr-HR" b="1" dirty="0"/>
              <a:t> 2025</a:t>
            </a:r>
          </a:p>
          <a:p>
            <a:pPr marL="914400" lvl="1" indent="-457200" algn="just">
              <a:buFont typeface="Wingdings" panose="05000000000000000000" pitchFamily="2" charset="2"/>
              <a:buChar char="q"/>
            </a:pPr>
            <a:r>
              <a:rPr lang="hr-HR" dirty="0"/>
              <a:t>Zagreb </a:t>
            </a:r>
            <a:r>
              <a:rPr lang="hr-HR" dirty="0" err="1"/>
              <a:t>and</a:t>
            </a:r>
            <a:r>
              <a:rPr lang="hr-HR" dirty="0"/>
              <a:t> </a:t>
            </a:r>
            <a:r>
              <a:rPr lang="hr-HR" dirty="0" err="1"/>
              <a:t>Istria</a:t>
            </a:r>
            <a:endParaRPr lang="hr-HR" dirty="0"/>
          </a:p>
          <a:p>
            <a:pPr marL="914400" lvl="1" indent="-457200" algn="just">
              <a:buFont typeface="Wingdings" panose="05000000000000000000" pitchFamily="2" charset="2"/>
              <a:buChar char="q"/>
            </a:pPr>
            <a:r>
              <a:rPr lang="hr-HR" dirty="0"/>
              <a:t>10 </a:t>
            </a:r>
            <a:r>
              <a:rPr lang="hr-HR" dirty="0" err="1"/>
              <a:t>working</a:t>
            </a:r>
            <a:r>
              <a:rPr lang="hr-HR" dirty="0"/>
              <a:t> </a:t>
            </a:r>
            <a:r>
              <a:rPr lang="hr-HR" dirty="0" err="1"/>
              <a:t>days</a:t>
            </a:r>
            <a:endParaRPr lang="hr-HR" dirty="0"/>
          </a:p>
          <a:p>
            <a:pPr marL="914400" lvl="1" indent="-457200" algn="just">
              <a:buFont typeface="Wingdings" panose="05000000000000000000" pitchFamily="2" charset="2"/>
              <a:buChar char="q"/>
            </a:pPr>
            <a:r>
              <a:rPr lang="hr-HR" dirty="0"/>
              <a:t>On </a:t>
            </a:r>
            <a:r>
              <a:rPr lang="hr-HR" dirty="0" err="1"/>
              <a:t>the</a:t>
            </a:r>
            <a:r>
              <a:rPr lang="hr-HR" dirty="0"/>
              <a:t> spot </a:t>
            </a:r>
          </a:p>
          <a:p>
            <a:pPr marL="457200" indent="-457200" algn="just">
              <a:buFont typeface="+mj-lt"/>
              <a:buAutoNum type="arabicParenR"/>
            </a:pPr>
            <a:r>
              <a:rPr lang="hr-HR" b="1" dirty="0" err="1"/>
              <a:t>Austria</a:t>
            </a:r>
            <a:r>
              <a:rPr lang="hr-HR" b="1" dirty="0"/>
              <a:t> – 13 – 24 April 2026</a:t>
            </a:r>
          </a:p>
          <a:p>
            <a:pPr marL="914400" lvl="1" indent="-457200" algn="just">
              <a:buFont typeface="Wingdings" panose="05000000000000000000" pitchFamily="2" charset="2"/>
              <a:buChar char="q"/>
            </a:pPr>
            <a:r>
              <a:rPr lang="hr-HR" dirty="0" err="1"/>
              <a:t>Wien</a:t>
            </a:r>
            <a:endParaRPr lang="hr-HR" dirty="0"/>
          </a:p>
          <a:p>
            <a:pPr marL="914400" lvl="1" indent="-457200" algn="just">
              <a:buFont typeface="Wingdings" panose="05000000000000000000" pitchFamily="2" charset="2"/>
              <a:buChar char="q"/>
            </a:pPr>
            <a:r>
              <a:rPr lang="hr-HR" dirty="0"/>
              <a:t>10 </a:t>
            </a:r>
            <a:r>
              <a:rPr lang="hr-HR" dirty="0" err="1"/>
              <a:t>working</a:t>
            </a:r>
            <a:r>
              <a:rPr lang="hr-HR" dirty="0"/>
              <a:t> </a:t>
            </a:r>
            <a:r>
              <a:rPr lang="hr-HR" dirty="0" err="1"/>
              <a:t>days</a:t>
            </a:r>
            <a:endParaRPr lang="hr-HR" dirty="0"/>
          </a:p>
          <a:p>
            <a:pPr marL="914400" lvl="1" indent="-457200" algn="just">
              <a:buFont typeface="Wingdings" panose="05000000000000000000" pitchFamily="2" charset="2"/>
              <a:buChar char="q"/>
            </a:pPr>
            <a:r>
              <a:rPr lang="hr-HR" dirty="0"/>
              <a:t>On </a:t>
            </a:r>
            <a:r>
              <a:rPr lang="hr-HR" dirty="0" err="1"/>
              <a:t>the</a:t>
            </a:r>
            <a:r>
              <a:rPr lang="hr-HR" dirty="0"/>
              <a:t> spot</a:t>
            </a:r>
          </a:p>
        </p:txBody>
      </p:sp>
      <p:pic>
        <p:nvPicPr>
          <p:cNvPr id="4" name="Picture 1">
            <a:extLst>
              <a:ext uri="{FF2B5EF4-FFF2-40B4-BE49-F238E27FC236}">
                <a16:creationId xmlns:a16="http://schemas.microsoft.com/office/drawing/2014/main" id="{9D2A0E51-C944-ED4F-F688-837E3292746A}"/>
              </a:ext>
            </a:extLst>
          </p:cNvPr>
          <p:cNvPicPr/>
          <p:nvPr/>
        </p:nvPicPr>
        <p:blipFill rotWithShape="1">
          <a:blip r:embed="rId3" cstate="print">
            <a:extLst>
              <a:ext uri="{28A0092B-C50C-407E-A947-70E740481C1C}">
                <a14:useLocalDpi xmlns:a14="http://schemas.microsoft.com/office/drawing/2010/main" val="0"/>
              </a:ext>
            </a:extLst>
          </a:blip>
          <a:srcRect l="18612" t="17432" r="29870" b="65432"/>
          <a:stretch/>
        </p:blipFill>
        <p:spPr bwMode="auto">
          <a:xfrm>
            <a:off x="377719" y="6016144"/>
            <a:ext cx="2551642" cy="572293"/>
          </a:xfrm>
          <a:prstGeom prst="rect">
            <a:avLst/>
          </a:prstGeom>
          <a:ln>
            <a:noFill/>
          </a:ln>
          <a:extLst>
            <a:ext uri="{53640926-AAD7-44D8-BBD7-CCE9431645EC}">
              <a14:shadowObscured xmlns:a14="http://schemas.microsoft.com/office/drawing/2010/main"/>
            </a:ext>
          </a:extLst>
        </p:spPr>
      </p:pic>
      <p:pic>
        <p:nvPicPr>
          <p:cNvPr id="5" name="Picture 14">
            <a:extLst>
              <a:ext uri="{FF2B5EF4-FFF2-40B4-BE49-F238E27FC236}">
                <a16:creationId xmlns:a16="http://schemas.microsoft.com/office/drawing/2014/main" id="{167DE426-0792-6B4F-89DD-73DB47D26155}"/>
              </a:ext>
            </a:extLst>
          </p:cNvPr>
          <p:cNvPicPr/>
          <p:nvPr/>
        </p:nvPicPr>
        <p:blipFill>
          <a:blip r:embed="rId4" cstate="print">
            <a:extLst>
              <a:ext uri="{28A0092B-C50C-407E-A947-70E740481C1C}">
                <a14:useLocalDpi xmlns:a14="http://schemas.microsoft.com/office/drawing/2010/main" val="0"/>
              </a:ext>
            </a:extLst>
          </a:blip>
          <a:stretch>
            <a:fillRect/>
          </a:stretch>
        </p:blipFill>
        <p:spPr>
          <a:xfrm>
            <a:off x="9223374" y="5939894"/>
            <a:ext cx="2092113" cy="635425"/>
          </a:xfrm>
          <a:prstGeom prst="rect">
            <a:avLst/>
          </a:prstGeom>
        </p:spPr>
      </p:pic>
      <p:pic>
        <p:nvPicPr>
          <p:cNvPr id="6" name="Picture 14" descr="Description: C:\Users\gzakanji\Desktop\Proposal Turkey\flag_yellow_high.jpg">
            <a:extLst>
              <a:ext uri="{FF2B5EF4-FFF2-40B4-BE49-F238E27FC236}">
                <a16:creationId xmlns:a16="http://schemas.microsoft.com/office/drawing/2014/main" id="{F7EAC13E-C147-D10E-593A-6653A8B72DB8}"/>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583671" y="383303"/>
            <a:ext cx="918846" cy="556578"/>
          </a:xfrm>
          <a:prstGeom prst="rect">
            <a:avLst/>
          </a:prstGeom>
          <a:noFill/>
          <a:ln>
            <a:noFill/>
          </a:ln>
        </p:spPr>
      </p:pic>
      <p:pic>
        <p:nvPicPr>
          <p:cNvPr id="7" name="Picture 15" descr="Zastava">
            <a:extLst>
              <a:ext uri="{FF2B5EF4-FFF2-40B4-BE49-F238E27FC236}">
                <a16:creationId xmlns:a16="http://schemas.microsoft.com/office/drawing/2014/main" id="{7F4231CD-8EFC-CE30-F12E-B65552C1FFB0}"/>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9073727" y="367746"/>
            <a:ext cx="1122680" cy="572135"/>
          </a:xfrm>
          <a:prstGeom prst="rect">
            <a:avLst/>
          </a:prstGeom>
          <a:noFill/>
          <a:ln>
            <a:noFill/>
          </a:ln>
        </p:spPr>
      </p:pic>
      <p:pic>
        <p:nvPicPr>
          <p:cNvPr id="8" name="Picture 12" descr="Description: C:\Users\gzakanji\Desktop\Flag_of_Croatia.svg.png">
            <a:extLst>
              <a:ext uri="{FF2B5EF4-FFF2-40B4-BE49-F238E27FC236}">
                <a16:creationId xmlns:a16="http://schemas.microsoft.com/office/drawing/2014/main" id="{ABD18266-4E47-6B0A-98CA-50617981E66D}"/>
              </a:ext>
            </a:extLst>
          </p:cNvPr>
          <p:cNvPicPr/>
          <p:nvPr/>
        </p:nvPicPr>
        <p:blipFill>
          <a:blip r:embed="rId7" cstate="print">
            <a:extLst>
              <a:ext uri="{28A0092B-C50C-407E-A947-70E740481C1C}">
                <a14:useLocalDpi xmlns:a14="http://schemas.microsoft.com/office/drawing/2010/main" val="0"/>
              </a:ext>
            </a:extLst>
          </a:blip>
          <a:srcRect l="11201" r="11145"/>
          <a:stretch>
            <a:fillRect/>
          </a:stretch>
        </p:blipFill>
        <p:spPr bwMode="auto">
          <a:xfrm>
            <a:off x="10538460" y="379175"/>
            <a:ext cx="1069869" cy="549275"/>
          </a:xfrm>
          <a:prstGeom prst="rect">
            <a:avLst/>
          </a:prstGeom>
          <a:noFill/>
          <a:ln>
            <a:noFill/>
          </a:ln>
        </p:spPr>
      </p:pic>
      <p:pic>
        <p:nvPicPr>
          <p:cNvPr id="9" name="Picture 11" descr="Description: Twinning Logo neu">
            <a:extLst>
              <a:ext uri="{FF2B5EF4-FFF2-40B4-BE49-F238E27FC236}">
                <a16:creationId xmlns:a16="http://schemas.microsoft.com/office/drawing/2014/main" id="{A997A972-A43B-C23F-F545-66F265AD3258}"/>
              </a:ext>
            </a:extLst>
          </p:cNvPr>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6281631" y="5983202"/>
            <a:ext cx="638175" cy="638175"/>
          </a:xfrm>
          <a:prstGeom prst="rect">
            <a:avLst/>
          </a:prstGeom>
          <a:noFill/>
          <a:ln>
            <a:noFill/>
          </a:ln>
        </p:spPr>
      </p:pic>
      <p:pic>
        <p:nvPicPr>
          <p:cNvPr id="10" name="Slika 9" descr="cid:image003.jpg@01D8FF32.1D5D6FA0">
            <a:extLst>
              <a:ext uri="{FF2B5EF4-FFF2-40B4-BE49-F238E27FC236}">
                <a16:creationId xmlns:a16="http://schemas.microsoft.com/office/drawing/2014/main" id="{4A2ED8C8-42F1-A49D-DB31-6CF6AEFD3921}"/>
              </a:ext>
            </a:extLst>
          </p:cNvPr>
          <p:cNvPicPr/>
          <p:nvPr/>
        </p:nvPicPr>
        <p:blipFill>
          <a:blip r:embed="rId9" r:link="rId10" cstate="print">
            <a:extLst>
              <a:ext uri="{28A0092B-C50C-407E-A947-70E740481C1C}">
                <a14:useLocalDpi xmlns:a14="http://schemas.microsoft.com/office/drawing/2010/main" val="0"/>
              </a:ext>
            </a:extLst>
          </a:blip>
          <a:srcRect/>
          <a:stretch>
            <a:fillRect/>
          </a:stretch>
        </p:blipFill>
        <p:spPr bwMode="auto">
          <a:xfrm>
            <a:off x="3392487" y="5939894"/>
            <a:ext cx="1158240" cy="692785"/>
          </a:xfrm>
          <a:prstGeom prst="rect">
            <a:avLst/>
          </a:prstGeom>
          <a:noFill/>
          <a:ln>
            <a:noFill/>
          </a:ln>
        </p:spPr>
      </p:pic>
      <p:sp>
        <p:nvSpPr>
          <p:cNvPr id="13" name="Naslov 1">
            <a:extLst>
              <a:ext uri="{FF2B5EF4-FFF2-40B4-BE49-F238E27FC236}">
                <a16:creationId xmlns:a16="http://schemas.microsoft.com/office/drawing/2014/main" id="{F2C375D7-BC5B-17F1-8C9D-E88AA26750F4}"/>
              </a:ext>
            </a:extLst>
          </p:cNvPr>
          <p:cNvSpPr txBox="1">
            <a:spLocks/>
          </p:cNvSpPr>
          <p:nvPr/>
        </p:nvSpPr>
        <p:spPr>
          <a:xfrm>
            <a:off x="716122" y="118541"/>
            <a:ext cx="9144000" cy="875770"/>
          </a:xfrm>
          <a:prstGeom prst="rect">
            <a:avLst/>
          </a:prstGeom>
        </p:spPr>
        <p:txBody>
          <a:bodyPr vert="horz" lIns="91440" tIns="45720" rIns="91440" bIns="45720" rtlCol="0" anchor="b">
            <a:normAutofit fontScale="90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a:t> </a:t>
            </a:r>
            <a:r>
              <a:rPr lang="en-US" sz="1600" b="1">
                <a:solidFill>
                  <a:schemeClr val="accent1">
                    <a:lumMod val="75000"/>
                  </a:schemeClr>
                </a:solidFill>
                <a:latin typeface="Arial Narrow" panose="020B0606020202030204" pitchFamily="34" charset="0"/>
              </a:rPr>
              <a:t>Twinning light project: Improving and strengthening administrative capacity of the Audit Authority for</a:t>
            </a:r>
            <a:br>
              <a:rPr lang="en-US" sz="1600" b="1">
                <a:solidFill>
                  <a:schemeClr val="accent1">
                    <a:lumMod val="75000"/>
                  </a:schemeClr>
                </a:solidFill>
                <a:latin typeface="Arial Narrow" panose="020B0606020202030204" pitchFamily="34" charset="0"/>
              </a:rPr>
            </a:br>
            <a:r>
              <a:rPr lang="en-US" sz="1600" b="1">
                <a:solidFill>
                  <a:schemeClr val="accent1">
                    <a:lumMod val="75000"/>
                  </a:schemeClr>
                </a:solidFill>
                <a:latin typeface="Arial Narrow" panose="020B0606020202030204" pitchFamily="34" charset="0"/>
              </a:rPr>
              <a:t>audit of IPARD III programme and preparation for future certification work for EAGF and EAFRD</a:t>
            </a:r>
            <a:endParaRPr lang="hr-HR" sz="1600" b="1" dirty="0">
              <a:solidFill>
                <a:schemeClr val="accent1">
                  <a:lumMod val="75000"/>
                </a:schemeClr>
              </a:solidFill>
              <a:latin typeface="Arial Narrow" panose="020B0606020202030204" pitchFamily="34" charset="0"/>
            </a:endParaRPr>
          </a:p>
        </p:txBody>
      </p:sp>
    </p:spTree>
    <p:extLst>
      <p:ext uri="{BB962C8B-B14F-4D97-AF65-F5344CB8AC3E}">
        <p14:creationId xmlns:p14="http://schemas.microsoft.com/office/powerpoint/2010/main" val="4448673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circle(in)">
                                      <p:cBhvr>
                                        <p:cTn id="7" dur="2000"/>
                                        <p:tgtEl>
                                          <p:spTgt spid="3">
                                            <p:txEl>
                                              <p:pRg st="2" end="2"/>
                                            </p:txEl>
                                          </p:spTgt>
                                        </p:tgtEl>
                                      </p:cBhvr>
                                    </p:animEffect>
                                  </p:childTnLst>
                                </p:cTn>
                              </p:par>
                              <p:par>
                                <p:cTn id="8" presetID="6" presetClass="entr" presetSubtype="16"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circle(in)">
                                      <p:cBhvr>
                                        <p:cTn id="10" dur="2000"/>
                                        <p:tgtEl>
                                          <p:spTgt spid="3">
                                            <p:txEl>
                                              <p:pRg st="3" end="3"/>
                                            </p:txEl>
                                          </p:spTgt>
                                        </p:tgtEl>
                                      </p:cBhvr>
                                    </p:animEffect>
                                  </p:childTnLst>
                                </p:cTn>
                              </p:par>
                              <p:par>
                                <p:cTn id="11" presetID="6" presetClass="entr" presetSubtype="16"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Effect transition="in" filter="circle(in)">
                                      <p:cBhvr>
                                        <p:cTn id="13" dur="2000"/>
                                        <p:tgtEl>
                                          <p:spTgt spid="3">
                                            <p:txEl>
                                              <p:pRg st="4" end="4"/>
                                            </p:txEl>
                                          </p:spTgt>
                                        </p:tgtEl>
                                      </p:cBhvr>
                                    </p:animEffect>
                                  </p:childTnLst>
                                </p:cTn>
                              </p:par>
                              <p:par>
                                <p:cTn id="14" presetID="6" presetClass="entr" presetSubtype="16" fill="hold" nodeType="withEffect">
                                  <p:stCondLst>
                                    <p:cond delay="0"/>
                                  </p:stCondLst>
                                  <p:childTnLst>
                                    <p:set>
                                      <p:cBhvr>
                                        <p:cTn id="15" dur="1" fill="hold">
                                          <p:stCondLst>
                                            <p:cond delay="0"/>
                                          </p:stCondLst>
                                        </p:cTn>
                                        <p:tgtEl>
                                          <p:spTgt spid="3">
                                            <p:txEl>
                                              <p:pRg st="5" end="5"/>
                                            </p:txEl>
                                          </p:spTgt>
                                        </p:tgtEl>
                                        <p:attrNameLst>
                                          <p:attrName>style.visibility</p:attrName>
                                        </p:attrNameLst>
                                      </p:cBhvr>
                                      <p:to>
                                        <p:strVal val="visible"/>
                                      </p:to>
                                    </p:set>
                                    <p:animEffect transition="in" filter="circle(in)">
                                      <p:cBhvr>
                                        <p:cTn id="16" dur="2000"/>
                                        <p:tgtEl>
                                          <p:spTgt spid="3">
                                            <p:txEl>
                                              <p:pRg st="5" end="5"/>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6" presetClass="entr" presetSubtype="16" fill="hold"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animEffect transition="in" filter="circle(in)">
                                      <p:cBhvr>
                                        <p:cTn id="21" dur="2000"/>
                                        <p:tgtEl>
                                          <p:spTgt spid="3">
                                            <p:txEl>
                                              <p:pRg st="6" end="6"/>
                                            </p:txEl>
                                          </p:spTgt>
                                        </p:tgtEl>
                                      </p:cBhvr>
                                    </p:animEffect>
                                  </p:childTnLst>
                                </p:cTn>
                              </p:par>
                              <p:par>
                                <p:cTn id="22" presetID="6" presetClass="entr" presetSubtype="16" fill="hold" nodeType="withEffect">
                                  <p:stCondLst>
                                    <p:cond delay="0"/>
                                  </p:stCondLst>
                                  <p:childTnLst>
                                    <p:set>
                                      <p:cBhvr>
                                        <p:cTn id="23" dur="1" fill="hold">
                                          <p:stCondLst>
                                            <p:cond delay="0"/>
                                          </p:stCondLst>
                                        </p:cTn>
                                        <p:tgtEl>
                                          <p:spTgt spid="3">
                                            <p:txEl>
                                              <p:pRg st="7" end="7"/>
                                            </p:txEl>
                                          </p:spTgt>
                                        </p:tgtEl>
                                        <p:attrNameLst>
                                          <p:attrName>style.visibility</p:attrName>
                                        </p:attrNameLst>
                                      </p:cBhvr>
                                      <p:to>
                                        <p:strVal val="visible"/>
                                      </p:to>
                                    </p:set>
                                    <p:animEffect transition="in" filter="circle(in)">
                                      <p:cBhvr>
                                        <p:cTn id="24" dur="2000"/>
                                        <p:tgtEl>
                                          <p:spTgt spid="3">
                                            <p:txEl>
                                              <p:pRg st="7" end="7"/>
                                            </p:txEl>
                                          </p:spTgt>
                                        </p:tgtEl>
                                      </p:cBhvr>
                                    </p:animEffect>
                                  </p:childTnLst>
                                </p:cTn>
                              </p:par>
                              <p:par>
                                <p:cTn id="25" presetID="6" presetClass="entr" presetSubtype="16" fill="hold"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Effect transition="in" filter="circle(in)">
                                      <p:cBhvr>
                                        <p:cTn id="27" dur="2000"/>
                                        <p:tgtEl>
                                          <p:spTgt spid="3">
                                            <p:txEl>
                                              <p:pRg st="8" end="8"/>
                                            </p:txEl>
                                          </p:spTgt>
                                        </p:tgtEl>
                                      </p:cBhvr>
                                    </p:animEffect>
                                  </p:childTnLst>
                                </p:cTn>
                              </p:par>
                              <p:par>
                                <p:cTn id="28" presetID="6" presetClass="entr" presetSubtype="16" fill="hold" nodeType="withEffect">
                                  <p:stCondLst>
                                    <p:cond delay="0"/>
                                  </p:stCondLst>
                                  <p:childTnLst>
                                    <p:set>
                                      <p:cBhvr>
                                        <p:cTn id="29" dur="1" fill="hold">
                                          <p:stCondLst>
                                            <p:cond delay="0"/>
                                          </p:stCondLst>
                                        </p:cTn>
                                        <p:tgtEl>
                                          <p:spTgt spid="3">
                                            <p:txEl>
                                              <p:pRg st="9" end="9"/>
                                            </p:txEl>
                                          </p:spTgt>
                                        </p:tgtEl>
                                        <p:attrNameLst>
                                          <p:attrName>style.visibility</p:attrName>
                                        </p:attrNameLst>
                                      </p:cBhvr>
                                      <p:to>
                                        <p:strVal val="visible"/>
                                      </p:to>
                                    </p:set>
                                    <p:animEffect transition="in" filter="circle(in)">
                                      <p:cBhvr>
                                        <p:cTn id="30" dur="20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D3699E6-EEAF-6513-060F-C5B1A43454B1}"/>
            </a:ext>
          </a:extLst>
        </p:cNvPr>
        <p:cNvGrpSpPr/>
        <p:nvPr/>
      </p:nvGrpSpPr>
      <p:grpSpPr>
        <a:xfrm>
          <a:off x="0" y="0"/>
          <a:ext cx="0" cy="0"/>
          <a:chOff x="0" y="0"/>
          <a:chExt cx="0" cy="0"/>
        </a:xfrm>
      </p:grpSpPr>
      <p:pic>
        <p:nvPicPr>
          <p:cNvPr id="4" name="Picture 1">
            <a:extLst>
              <a:ext uri="{FF2B5EF4-FFF2-40B4-BE49-F238E27FC236}">
                <a16:creationId xmlns:a16="http://schemas.microsoft.com/office/drawing/2014/main" id="{7B5F37B4-9EA3-EF15-8293-D79879103DF8}"/>
              </a:ext>
            </a:extLst>
          </p:cNvPr>
          <p:cNvPicPr/>
          <p:nvPr/>
        </p:nvPicPr>
        <p:blipFill rotWithShape="1">
          <a:blip r:embed="rId3" cstate="print">
            <a:extLst>
              <a:ext uri="{28A0092B-C50C-407E-A947-70E740481C1C}">
                <a14:useLocalDpi xmlns:a14="http://schemas.microsoft.com/office/drawing/2010/main" val="0"/>
              </a:ext>
            </a:extLst>
          </a:blip>
          <a:srcRect l="18612" t="17432" r="29870" b="65432"/>
          <a:stretch/>
        </p:blipFill>
        <p:spPr bwMode="auto">
          <a:xfrm>
            <a:off x="377719" y="6016144"/>
            <a:ext cx="2551642" cy="572293"/>
          </a:xfrm>
          <a:prstGeom prst="rect">
            <a:avLst/>
          </a:prstGeom>
          <a:ln>
            <a:noFill/>
          </a:ln>
          <a:extLst>
            <a:ext uri="{53640926-AAD7-44D8-BBD7-CCE9431645EC}">
              <a14:shadowObscured xmlns:a14="http://schemas.microsoft.com/office/drawing/2010/main"/>
            </a:ext>
          </a:extLst>
        </p:spPr>
      </p:pic>
      <p:pic>
        <p:nvPicPr>
          <p:cNvPr id="5" name="Picture 14">
            <a:extLst>
              <a:ext uri="{FF2B5EF4-FFF2-40B4-BE49-F238E27FC236}">
                <a16:creationId xmlns:a16="http://schemas.microsoft.com/office/drawing/2014/main" id="{3E6F4908-5762-E6F5-9362-83AF35E9937C}"/>
              </a:ext>
            </a:extLst>
          </p:cNvPr>
          <p:cNvPicPr/>
          <p:nvPr/>
        </p:nvPicPr>
        <p:blipFill>
          <a:blip r:embed="rId4" cstate="print">
            <a:extLst>
              <a:ext uri="{28A0092B-C50C-407E-A947-70E740481C1C}">
                <a14:useLocalDpi xmlns:a14="http://schemas.microsoft.com/office/drawing/2010/main" val="0"/>
              </a:ext>
            </a:extLst>
          </a:blip>
          <a:stretch>
            <a:fillRect/>
          </a:stretch>
        </p:blipFill>
        <p:spPr>
          <a:xfrm>
            <a:off x="9223374" y="5939894"/>
            <a:ext cx="2092113" cy="635425"/>
          </a:xfrm>
          <a:prstGeom prst="rect">
            <a:avLst/>
          </a:prstGeom>
        </p:spPr>
      </p:pic>
      <p:pic>
        <p:nvPicPr>
          <p:cNvPr id="6" name="Picture 14" descr="Description: C:\Users\gzakanji\Desktop\Proposal Turkey\flag_yellow_high.jpg">
            <a:extLst>
              <a:ext uri="{FF2B5EF4-FFF2-40B4-BE49-F238E27FC236}">
                <a16:creationId xmlns:a16="http://schemas.microsoft.com/office/drawing/2014/main" id="{AFEF3080-7F96-A227-53C8-630C9AA8E311}"/>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583671" y="383303"/>
            <a:ext cx="918846" cy="556578"/>
          </a:xfrm>
          <a:prstGeom prst="rect">
            <a:avLst/>
          </a:prstGeom>
          <a:noFill/>
          <a:ln>
            <a:noFill/>
          </a:ln>
        </p:spPr>
      </p:pic>
      <p:pic>
        <p:nvPicPr>
          <p:cNvPr id="7" name="Picture 15" descr="Zastava">
            <a:extLst>
              <a:ext uri="{FF2B5EF4-FFF2-40B4-BE49-F238E27FC236}">
                <a16:creationId xmlns:a16="http://schemas.microsoft.com/office/drawing/2014/main" id="{F5F7272E-0BD8-42AC-96B2-5C5BAEF6392C}"/>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9073727" y="367746"/>
            <a:ext cx="1122680" cy="572135"/>
          </a:xfrm>
          <a:prstGeom prst="rect">
            <a:avLst/>
          </a:prstGeom>
          <a:noFill/>
          <a:ln>
            <a:noFill/>
          </a:ln>
        </p:spPr>
      </p:pic>
      <p:pic>
        <p:nvPicPr>
          <p:cNvPr id="8" name="Picture 12" descr="Description: C:\Users\gzakanji\Desktop\Flag_of_Croatia.svg.png">
            <a:extLst>
              <a:ext uri="{FF2B5EF4-FFF2-40B4-BE49-F238E27FC236}">
                <a16:creationId xmlns:a16="http://schemas.microsoft.com/office/drawing/2014/main" id="{B916D559-3DF5-954C-F8DA-8E9584814898}"/>
              </a:ext>
            </a:extLst>
          </p:cNvPr>
          <p:cNvPicPr/>
          <p:nvPr/>
        </p:nvPicPr>
        <p:blipFill>
          <a:blip r:embed="rId7" cstate="print">
            <a:extLst>
              <a:ext uri="{28A0092B-C50C-407E-A947-70E740481C1C}">
                <a14:useLocalDpi xmlns:a14="http://schemas.microsoft.com/office/drawing/2010/main" val="0"/>
              </a:ext>
            </a:extLst>
          </a:blip>
          <a:srcRect l="11201" r="11145"/>
          <a:stretch>
            <a:fillRect/>
          </a:stretch>
        </p:blipFill>
        <p:spPr bwMode="auto">
          <a:xfrm>
            <a:off x="10538460" y="379175"/>
            <a:ext cx="1069869" cy="549275"/>
          </a:xfrm>
          <a:prstGeom prst="rect">
            <a:avLst/>
          </a:prstGeom>
          <a:noFill/>
          <a:ln>
            <a:noFill/>
          </a:ln>
        </p:spPr>
      </p:pic>
      <p:pic>
        <p:nvPicPr>
          <p:cNvPr id="9" name="Picture 11" descr="Description: Twinning Logo neu">
            <a:extLst>
              <a:ext uri="{FF2B5EF4-FFF2-40B4-BE49-F238E27FC236}">
                <a16:creationId xmlns:a16="http://schemas.microsoft.com/office/drawing/2014/main" id="{CBA3674F-A0DA-84E1-2620-2AE652683544}"/>
              </a:ext>
            </a:extLst>
          </p:cNvPr>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6281631" y="5983202"/>
            <a:ext cx="638175" cy="638175"/>
          </a:xfrm>
          <a:prstGeom prst="rect">
            <a:avLst/>
          </a:prstGeom>
          <a:noFill/>
          <a:ln>
            <a:noFill/>
          </a:ln>
        </p:spPr>
      </p:pic>
      <p:pic>
        <p:nvPicPr>
          <p:cNvPr id="10" name="Slika 9" descr="cid:image003.jpg@01D8FF32.1D5D6FA0">
            <a:extLst>
              <a:ext uri="{FF2B5EF4-FFF2-40B4-BE49-F238E27FC236}">
                <a16:creationId xmlns:a16="http://schemas.microsoft.com/office/drawing/2014/main" id="{F826210C-2A53-FF9D-9609-3EEAFD3EA3C7}"/>
              </a:ext>
            </a:extLst>
          </p:cNvPr>
          <p:cNvPicPr/>
          <p:nvPr/>
        </p:nvPicPr>
        <p:blipFill>
          <a:blip r:embed="rId9" r:link="rId10" cstate="print">
            <a:extLst>
              <a:ext uri="{28A0092B-C50C-407E-A947-70E740481C1C}">
                <a14:useLocalDpi xmlns:a14="http://schemas.microsoft.com/office/drawing/2010/main" val="0"/>
              </a:ext>
            </a:extLst>
          </a:blip>
          <a:srcRect/>
          <a:stretch>
            <a:fillRect/>
          </a:stretch>
        </p:blipFill>
        <p:spPr bwMode="auto">
          <a:xfrm>
            <a:off x="3392487" y="5939894"/>
            <a:ext cx="1158240" cy="692785"/>
          </a:xfrm>
          <a:prstGeom prst="rect">
            <a:avLst/>
          </a:prstGeom>
          <a:noFill/>
          <a:ln>
            <a:noFill/>
          </a:ln>
        </p:spPr>
      </p:pic>
      <p:sp>
        <p:nvSpPr>
          <p:cNvPr id="13" name="Naslov 1">
            <a:extLst>
              <a:ext uri="{FF2B5EF4-FFF2-40B4-BE49-F238E27FC236}">
                <a16:creationId xmlns:a16="http://schemas.microsoft.com/office/drawing/2014/main" id="{7C306B6A-0D36-1526-6FEF-9518C110986E}"/>
              </a:ext>
            </a:extLst>
          </p:cNvPr>
          <p:cNvSpPr txBox="1">
            <a:spLocks/>
          </p:cNvSpPr>
          <p:nvPr/>
        </p:nvSpPr>
        <p:spPr>
          <a:xfrm>
            <a:off x="716122" y="118541"/>
            <a:ext cx="9144000" cy="875770"/>
          </a:xfrm>
          <a:prstGeom prst="rect">
            <a:avLst/>
          </a:prstGeom>
        </p:spPr>
        <p:txBody>
          <a:bodyPr vert="horz" lIns="91440" tIns="45720" rIns="91440" bIns="45720" rtlCol="0" anchor="b">
            <a:normAutofit fontScale="90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6000" b="0" i="0" u="none" strike="noStrike" kern="1200" cap="none" spc="0" normalizeH="0" baseline="0" noProof="0">
                <a:ln>
                  <a:noFill/>
                </a:ln>
                <a:solidFill>
                  <a:prstClr val="black"/>
                </a:solidFill>
                <a:effectLst/>
                <a:uLnTx/>
                <a:uFillTx/>
                <a:latin typeface="Calibri Light" panose="020F0302020204030204"/>
                <a:ea typeface="+mj-ea"/>
                <a:cs typeface="+mj-cs"/>
              </a:rPr>
              <a:t> </a:t>
            </a:r>
            <a:r>
              <a:rPr kumimoji="0" lang="en-US" sz="1600" b="1" i="0" u="none" strike="noStrike" kern="1200" cap="none" spc="0" normalizeH="0" baseline="0" noProof="0">
                <a:ln>
                  <a:noFill/>
                </a:ln>
                <a:solidFill>
                  <a:srgbClr val="4472C4">
                    <a:lumMod val="75000"/>
                  </a:srgbClr>
                </a:solidFill>
                <a:effectLst/>
                <a:uLnTx/>
                <a:uFillTx/>
                <a:latin typeface="Arial Narrow" panose="020B0606020202030204" pitchFamily="34" charset="0"/>
                <a:ea typeface="+mj-ea"/>
                <a:cs typeface="+mj-cs"/>
              </a:rPr>
              <a:t>Twinning light project: Improving and strengthening administrative capacity of the Audit Authority for</a:t>
            </a:r>
            <a:br>
              <a:rPr kumimoji="0" lang="en-US" sz="1600" b="1" i="0" u="none" strike="noStrike" kern="1200" cap="none" spc="0" normalizeH="0" baseline="0" noProof="0">
                <a:ln>
                  <a:noFill/>
                </a:ln>
                <a:solidFill>
                  <a:srgbClr val="4472C4">
                    <a:lumMod val="75000"/>
                  </a:srgbClr>
                </a:solidFill>
                <a:effectLst/>
                <a:uLnTx/>
                <a:uFillTx/>
                <a:latin typeface="Arial Narrow" panose="020B0606020202030204" pitchFamily="34" charset="0"/>
                <a:ea typeface="+mj-ea"/>
                <a:cs typeface="+mj-cs"/>
              </a:rPr>
            </a:br>
            <a:r>
              <a:rPr kumimoji="0" lang="en-US" sz="1600" b="1" i="0" u="none" strike="noStrike" kern="1200" cap="none" spc="0" normalizeH="0" baseline="0" noProof="0">
                <a:ln>
                  <a:noFill/>
                </a:ln>
                <a:solidFill>
                  <a:srgbClr val="4472C4">
                    <a:lumMod val="75000"/>
                  </a:srgbClr>
                </a:solidFill>
                <a:effectLst/>
                <a:uLnTx/>
                <a:uFillTx/>
                <a:latin typeface="Arial Narrow" panose="020B0606020202030204" pitchFamily="34" charset="0"/>
                <a:ea typeface="+mj-ea"/>
                <a:cs typeface="+mj-cs"/>
              </a:rPr>
              <a:t>audit of IPARD III programme and preparation for future certification work for EAGF and EAFRD</a:t>
            </a:r>
            <a:endParaRPr kumimoji="0" lang="hr-HR" sz="1600" b="1" i="0" u="none" strike="noStrike" kern="1200" cap="none" spc="0" normalizeH="0" baseline="0" noProof="0" dirty="0">
              <a:ln>
                <a:noFill/>
              </a:ln>
              <a:solidFill>
                <a:srgbClr val="4472C4">
                  <a:lumMod val="75000"/>
                </a:srgbClr>
              </a:solidFill>
              <a:effectLst/>
              <a:uLnTx/>
              <a:uFillTx/>
              <a:latin typeface="Arial Narrow" panose="020B0606020202030204" pitchFamily="34" charset="0"/>
              <a:ea typeface="+mj-ea"/>
              <a:cs typeface="+mj-cs"/>
            </a:endParaRPr>
          </a:p>
        </p:txBody>
      </p:sp>
      <p:sp>
        <p:nvSpPr>
          <p:cNvPr id="2" name="Podnaslov 2">
            <a:extLst>
              <a:ext uri="{FF2B5EF4-FFF2-40B4-BE49-F238E27FC236}">
                <a16:creationId xmlns:a16="http://schemas.microsoft.com/office/drawing/2014/main" id="{A9744B55-2F19-D666-3730-72FC71C611C9}"/>
              </a:ext>
            </a:extLst>
          </p:cNvPr>
          <p:cNvSpPr>
            <a:spLocks noGrp="1"/>
          </p:cNvSpPr>
          <p:nvPr>
            <p:ph type="subTitle" idx="1"/>
          </p:nvPr>
        </p:nvSpPr>
        <p:spPr>
          <a:xfrm>
            <a:off x="1524000" y="1395334"/>
            <a:ext cx="9144000" cy="4544560"/>
          </a:xfrm>
        </p:spPr>
        <p:txBody>
          <a:bodyPr>
            <a:normAutofit fontScale="92500" lnSpcReduction="20000"/>
          </a:bodyPr>
          <a:lstStyle/>
          <a:p>
            <a:r>
              <a:rPr lang="en-US" sz="3200" b="1" dirty="0"/>
              <a:t>INFORMATION ON THE EXECUTION OF VISIBILITY AND PUBLICITY MEASURES</a:t>
            </a:r>
          </a:p>
          <a:p>
            <a:endParaRPr lang="hr-HR" sz="2200" dirty="0"/>
          </a:p>
          <a:p>
            <a:pPr marL="342900" indent="-342900" algn="just">
              <a:buFont typeface="Wingdings" panose="05000000000000000000" pitchFamily="2" charset="2"/>
              <a:buChar char="Ø"/>
            </a:pPr>
            <a:r>
              <a:rPr lang="en-US" sz="3200" dirty="0"/>
              <a:t>Important requirement from EU </a:t>
            </a:r>
          </a:p>
          <a:p>
            <a:pPr marL="342900" indent="-342900" algn="just">
              <a:buFont typeface="Wingdings" panose="05000000000000000000" pitchFamily="2" charset="2"/>
              <a:buChar char="Ø"/>
            </a:pPr>
            <a:r>
              <a:rPr lang="en-US" sz="3200" dirty="0"/>
              <a:t>Raising awareness of this twinning light project but also of twinning projects in general</a:t>
            </a:r>
            <a:endParaRPr lang="hr-HR" sz="3200" dirty="0"/>
          </a:p>
          <a:p>
            <a:pPr marL="342900" indent="-342900" algn="just">
              <a:buFont typeface="Wingdings" panose="05000000000000000000" pitchFamily="2" charset="2"/>
              <a:buChar char="Ø"/>
            </a:pPr>
            <a:r>
              <a:rPr lang="en-US" sz="3200" dirty="0"/>
              <a:t>Opening ceremony held on </a:t>
            </a:r>
            <a:r>
              <a:rPr lang="hr-HR" sz="3200" dirty="0"/>
              <a:t>6 </a:t>
            </a:r>
            <a:r>
              <a:rPr lang="hr-HR" sz="3200" dirty="0" err="1"/>
              <a:t>November</a:t>
            </a:r>
            <a:r>
              <a:rPr lang="hr-HR" sz="3200" dirty="0"/>
              <a:t> </a:t>
            </a:r>
            <a:r>
              <a:rPr lang="en-US" sz="3200" dirty="0"/>
              <a:t>202</a:t>
            </a:r>
            <a:r>
              <a:rPr lang="hr-HR" sz="3200" dirty="0"/>
              <a:t>5</a:t>
            </a:r>
            <a:r>
              <a:rPr lang="en-US" sz="3200" dirty="0"/>
              <a:t>;</a:t>
            </a:r>
          </a:p>
          <a:p>
            <a:pPr marL="342900" indent="-342900" algn="just">
              <a:buFont typeface="Wingdings" panose="05000000000000000000" pitchFamily="2" charset="2"/>
              <a:buChar char="Ø"/>
            </a:pPr>
            <a:r>
              <a:rPr lang="en-US" sz="3200" dirty="0"/>
              <a:t>Closing ceremony </a:t>
            </a:r>
            <a:r>
              <a:rPr lang="hr-HR" sz="3200" dirty="0"/>
              <a:t>27 April 2026</a:t>
            </a:r>
            <a:r>
              <a:rPr lang="en-US" sz="3200" dirty="0"/>
              <a:t>;</a:t>
            </a:r>
          </a:p>
          <a:p>
            <a:pPr marL="342900" indent="-342900" algn="just">
              <a:buFont typeface="Wingdings" panose="05000000000000000000" pitchFamily="2" charset="2"/>
              <a:buChar char="Ø"/>
            </a:pPr>
            <a:r>
              <a:rPr lang="en-US" sz="3200" dirty="0"/>
              <a:t>News on the Project Opening/Closing published on ARPA website;</a:t>
            </a:r>
          </a:p>
          <a:p>
            <a:pPr marL="342900" indent="-342900" algn="just">
              <a:buFont typeface="Wingdings" panose="05000000000000000000" pitchFamily="2" charset="2"/>
              <a:buChar char="Ø"/>
            </a:pPr>
            <a:r>
              <a:rPr lang="en-US" sz="3200" dirty="0"/>
              <a:t>Leaflets produced with key information on the Project;</a:t>
            </a:r>
          </a:p>
          <a:p>
            <a:pPr marL="342900" indent="-342900" algn="just">
              <a:buFont typeface="Wingdings" panose="05000000000000000000" pitchFamily="2" charset="2"/>
              <a:buChar char="Ø"/>
            </a:pPr>
            <a:endParaRPr lang="en-US" sz="3200" dirty="0"/>
          </a:p>
          <a:p>
            <a:pPr algn="just"/>
            <a:endParaRPr lang="hr-HR" dirty="0"/>
          </a:p>
        </p:txBody>
      </p:sp>
    </p:spTree>
    <p:extLst>
      <p:ext uri="{BB962C8B-B14F-4D97-AF65-F5344CB8AC3E}">
        <p14:creationId xmlns:p14="http://schemas.microsoft.com/office/powerpoint/2010/main" val="29947803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1"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1"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0-#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1"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0-#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1"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0A34952-B64E-B8AF-3822-532231EEB410}"/>
            </a:ext>
          </a:extLst>
        </p:cNvPr>
        <p:cNvGrpSpPr/>
        <p:nvPr/>
      </p:nvGrpSpPr>
      <p:grpSpPr>
        <a:xfrm>
          <a:off x="0" y="0"/>
          <a:ext cx="0" cy="0"/>
          <a:chOff x="0" y="0"/>
          <a:chExt cx="0" cy="0"/>
        </a:xfrm>
      </p:grpSpPr>
      <p:sp>
        <p:nvSpPr>
          <p:cNvPr id="3" name="Podnaslov 2">
            <a:extLst>
              <a:ext uri="{FF2B5EF4-FFF2-40B4-BE49-F238E27FC236}">
                <a16:creationId xmlns:a16="http://schemas.microsoft.com/office/drawing/2014/main" id="{770E5C8F-E441-9762-6A09-974D10E87EEA}"/>
              </a:ext>
            </a:extLst>
          </p:cNvPr>
          <p:cNvSpPr>
            <a:spLocks noGrp="1"/>
          </p:cNvSpPr>
          <p:nvPr>
            <p:ph type="subTitle" idx="1"/>
          </p:nvPr>
        </p:nvSpPr>
        <p:spPr>
          <a:xfrm>
            <a:off x="1524000" y="1395334"/>
            <a:ext cx="9144000" cy="4544560"/>
          </a:xfrm>
        </p:spPr>
        <p:txBody>
          <a:bodyPr>
            <a:normAutofit/>
          </a:bodyPr>
          <a:lstStyle/>
          <a:p>
            <a:endParaRPr lang="hr-HR" sz="4800" b="1" dirty="0"/>
          </a:p>
          <a:p>
            <a:r>
              <a:rPr lang="en-US" sz="4800" b="1" dirty="0"/>
              <a:t>Thank you for your attention</a:t>
            </a:r>
          </a:p>
          <a:p>
            <a:endParaRPr lang="en-US" sz="4800" b="1" dirty="0"/>
          </a:p>
          <a:p>
            <a:r>
              <a:rPr lang="en-US" sz="4800" b="1" dirty="0" err="1"/>
              <a:t>neven.sprlje</a:t>
            </a:r>
            <a:r>
              <a:rPr lang="en-US" sz="4800" b="1" dirty="0"/>
              <a:t>@</a:t>
            </a:r>
            <a:r>
              <a:rPr lang="hr-HR" sz="4800" b="1" dirty="0"/>
              <a:t>arpa.hr</a:t>
            </a:r>
            <a:endParaRPr lang="en-US" sz="4800" b="1" dirty="0" err="1"/>
          </a:p>
        </p:txBody>
      </p:sp>
      <p:pic>
        <p:nvPicPr>
          <p:cNvPr id="4" name="Picture 1">
            <a:extLst>
              <a:ext uri="{FF2B5EF4-FFF2-40B4-BE49-F238E27FC236}">
                <a16:creationId xmlns:a16="http://schemas.microsoft.com/office/drawing/2014/main" id="{1C6AFEC3-80F3-F26B-6CF9-6A891BD96993}"/>
              </a:ext>
            </a:extLst>
          </p:cNvPr>
          <p:cNvPicPr/>
          <p:nvPr/>
        </p:nvPicPr>
        <p:blipFill rotWithShape="1">
          <a:blip r:embed="rId3" cstate="print">
            <a:extLst>
              <a:ext uri="{28A0092B-C50C-407E-A947-70E740481C1C}">
                <a14:useLocalDpi xmlns:a14="http://schemas.microsoft.com/office/drawing/2010/main" val="0"/>
              </a:ext>
            </a:extLst>
          </a:blip>
          <a:srcRect l="18612" t="17432" r="29870" b="65432"/>
          <a:stretch/>
        </p:blipFill>
        <p:spPr bwMode="auto">
          <a:xfrm>
            <a:off x="377719" y="6016144"/>
            <a:ext cx="2551642" cy="572293"/>
          </a:xfrm>
          <a:prstGeom prst="rect">
            <a:avLst/>
          </a:prstGeom>
          <a:ln>
            <a:noFill/>
          </a:ln>
          <a:extLst>
            <a:ext uri="{53640926-AAD7-44D8-BBD7-CCE9431645EC}">
              <a14:shadowObscured xmlns:a14="http://schemas.microsoft.com/office/drawing/2010/main"/>
            </a:ext>
          </a:extLst>
        </p:spPr>
      </p:pic>
      <p:pic>
        <p:nvPicPr>
          <p:cNvPr id="5" name="Picture 14">
            <a:extLst>
              <a:ext uri="{FF2B5EF4-FFF2-40B4-BE49-F238E27FC236}">
                <a16:creationId xmlns:a16="http://schemas.microsoft.com/office/drawing/2014/main" id="{E0A140D9-993A-BC41-D217-793B4E00979C}"/>
              </a:ext>
            </a:extLst>
          </p:cNvPr>
          <p:cNvPicPr/>
          <p:nvPr/>
        </p:nvPicPr>
        <p:blipFill>
          <a:blip r:embed="rId4" cstate="print">
            <a:extLst>
              <a:ext uri="{28A0092B-C50C-407E-A947-70E740481C1C}">
                <a14:useLocalDpi xmlns:a14="http://schemas.microsoft.com/office/drawing/2010/main" val="0"/>
              </a:ext>
            </a:extLst>
          </a:blip>
          <a:stretch>
            <a:fillRect/>
          </a:stretch>
        </p:blipFill>
        <p:spPr>
          <a:xfrm>
            <a:off x="9223374" y="5939894"/>
            <a:ext cx="2092113" cy="635425"/>
          </a:xfrm>
          <a:prstGeom prst="rect">
            <a:avLst/>
          </a:prstGeom>
        </p:spPr>
      </p:pic>
      <p:pic>
        <p:nvPicPr>
          <p:cNvPr id="6" name="Picture 14" descr="Description: C:\Users\gzakanji\Desktop\Proposal Turkey\flag_yellow_high.jpg">
            <a:extLst>
              <a:ext uri="{FF2B5EF4-FFF2-40B4-BE49-F238E27FC236}">
                <a16:creationId xmlns:a16="http://schemas.microsoft.com/office/drawing/2014/main" id="{899FFEAF-3CEB-2F7F-D516-77269B89F015}"/>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583671" y="383303"/>
            <a:ext cx="918846" cy="556578"/>
          </a:xfrm>
          <a:prstGeom prst="rect">
            <a:avLst/>
          </a:prstGeom>
          <a:noFill/>
          <a:ln>
            <a:noFill/>
          </a:ln>
        </p:spPr>
      </p:pic>
      <p:pic>
        <p:nvPicPr>
          <p:cNvPr id="7" name="Picture 15" descr="Zastava">
            <a:extLst>
              <a:ext uri="{FF2B5EF4-FFF2-40B4-BE49-F238E27FC236}">
                <a16:creationId xmlns:a16="http://schemas.microsoft.com/office/drawing/2014/main" id="{15E9485B-DFC3-9522-8A2D-2BF2C39272AF}"/>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9073727" y="367746"/>
            <a:ext cx="1122680" cy="572135"/>
          </a:xfrm>
          <a:prstGeom prst="rect">
            <a:avLst/>
          </a:prstGeom>
          <a:noFill/>
          <a:ln>
            <a:noFill/>
          </a:ln>
        </p:spPr>
      </p:pic>
      <p:pic>
        <p:nvPicPr>
          <p:cNvPr id="8" name="Picture 12" descr="Description: C:\Users\gzakanji\Desktop\Flag_of_Croatia.svg.png">
            <a:extLst>
              <a:ext uri="{FF2B5EF4-FFF2-40B4-BE49-F238E27FC236}">
                <a16:creationId xmlns:a16="http://schemas.microsoft.com/office/drawing/2014/main" id="{02240112-7D01-D366-4270-2A7DB3EAA221}"/>
              </a:ext>
            </a:extLst>
          </p:cNvPr>
          <p:cNvPicPr/>
          <p:nvPr/>
        </p:nvPicPr>
        <p:blipFill>
          <a:blip r:embed="rId7" cstate="print">
            <a:extLst>
              <a:ext uri="{28A0092B-C50C-407E-A947-70E740481C1C}">
                <a14:useLocalDpi xmlns:a14="http://schemas.microsoft.com/office/drawing/2010/main" val="0"/>
              </a:ext>
            </a:extLst>
          </a:blip>
          <a:srcRect l="11201" r="11145"/>
          <a:stretch>
            <a:fillRect/>
          </a:stretch>
        </p:blipFill>
        <p:spPr bwMode="auto">
          <a:xfrm>
            <a:off x="10538460" y="379175"/>
            <a:ext cx="1069869" cy="549275"/>
          </a:xfrm>
          <a:prstGeom prst="rect">
            <a:avLst/>
          </a:prstGeom>
          <a:noFill/>
          <a:ln>
            <a:noFill/>
          </a:ln>
        </p:spPr>
      </p:pic>
      <p:pic>
        <p:nvPicPr>
          <p:cNvPr id="9" name="Picture 11" descr="Description: Twinning Logo neu">
            <a:extLst>
              <a:ext uri="{FF2B5EF4-FFF2-40B4-BE49-F238E27FC236}">
                <a16:creationId xmlns:a16="http://schemas.microsoft.com/office/drawing/2014/main" id="{7A951DB0-B096-B789-D264-D79DC11B6C39}"/>
              </a:ext>
            </a:extLst>
          </p:cNvPr>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6281631" y="5983202"/>
            <a:ext cx="638175" cy="638175"/>
          </a:xfrm>
          <a:prstGeom prst="rect">
            <a:avLst/>
          </a:prstGeom>
          <a:noFill/>
          <a:ln>
            <a:noFill/>
          </a:ln>
        </p:spPr>
      </p:pic>
      <p:pic>
        <p:nvPicPr>
          <p:cNvPr id="10" name="Slika 9" descr="cid:image003.jpg@01D8FF32.1D5D6FA0">
            <a:extLst>
              <a:ext uri="{FF2B5EF4-FFF2-40B4-BE49-F238E27FC236}">
                <a16:creationId xmlns:a16="http://schemas.microsoft.com/office/drawing/2014/main" id="{5D0FA8B0-D4B6-B34D-EF4D-C22F185EB395}"/>
              </a:ext>
            </a:extLst>
          </p:cNvPr>
          <p:cNvPicPr/>
          <p:nvPr/>
        </p:nvPicPr>
        <p:blipFill>
          <a:blip r:embed="rId9" r:link="rId10" cstate="print">
            <a:extLst>
              <a:ext uri="{28A0092B-C50C-407E-A947-70E740481C1C}">
                <a14:useLocalDpi xmlns:a14="http://schemas.microsoft.com/office/drawing/2010/main" val="0"/>
              </a:ext>
            </a:extLst>
          </a:blip>
          <a:srcRect/>
          <a:stretch>
            <a:fillRect/>
          </a:stretch>
        </p:blipFill>
        <p:spPr bwMode="auto">
          <a:xfrm>
            <a:off x="3392487" y="5939894"/>
            <a:ext cx="1158240" cy="692785"/>
          </a:xfrm>
          <a:prstGeom prst="rect">
            <a:avLst/>
          </a:prstGeom>
          <a:noFill/>
          <a:ln>
            <a:noFill/>
          </a:ln>
        </p:spPr>
      </p:pic>
      <p:sp>
        <p:nvSpPr>
          <p:cNvPr id="13" name="Naslov 1">
            <a:extLst>
              <a:ext uri="{FF2B5EF4-FFF2-40B4-BE49-F238E27FC236}">
                <a16:creationId xmlns:a16="http://schemas.microsoft.com/office/drawing/2014/main" id="{F4FA845B-1261-2C6E-D670-5BBEC60E0901}"/>
              </a:ext>
            </a:extLst>
          </p:cNvPr>
          <p:cNvSpPr txBox="1">
            <a:spLocks/>
          </p:cNvSpPr>
          <p:nvPr/>
        </p:nvSpPr>
        <p:spPr>
          <a:xfrm>
            <a:off x="716122" y="118541"/>
            <a:ext cx="9144000" cy="875770"/>
          </a:xfrm>
          <a:prstGeom prst="rect">
            <a:avLst/>
          </a:prstGeom>
        </p:spPr>
        <p:txBody>
          <a:bodyPr vert="horz" lIns="91440" tIns="45720" rIns="91440" bIns="45720" rtlCol="0" anchor="b">
            <a:normAutofit fontScale="90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6000" b="0" i="0" u="none" strike="noStrike" kern="1200" cap="none" spc="0" normalizeH="0" baseline="0" noProof="0">
                <a:ln>
                  <a:noFill/>
                </a:ln>
                <a:solidFill>
                  <a:prstClr val="black"/>
                </a:solidFill>
                <a:effectLst/>
                <a:uLnTx/>
                <a:uFillTx/>
                <a:latin typeface="Calibri Light" panose="020F0302020204030204"/>
                <a:ea typeface="+mj-ea"/>
                <a:cs typeface="+mj-cs"/>
              </a:rPr>
              <a:t> </a:t>
            </a:r>
            <a:r>
              <a:rPr kumimoji="0" lang="en-US" sz="1600" b="1" i="0" u="none" strike="noStrike" kern="1200" cap="none" spc="0" normalizeH="0" baseline="0" noProof="0">
                <a:ln>
                  <a:noFill/>
                </a:ln>
                <a:solidFill>
                  <a:srgbClr val="4472C4">
                    <a:lumMod val="75000"/>
                  </a:srgbClr>
                </a:solidFill>
                <a:effectLst/>
                <a:uLnTx/>
                <a:uFillTx/>
                <a:latin typeface="Arial Narrow" panose="020B0606020202030204" pitchFamily="34" charset="0"/>
                <a:ea typeface="+mj-ea"/>
                <a:cs typeface="+mj-cs"/>
              </a:rPr>
              <a:t>Twinning light project: Improving and strengthening administrative capacity of the Audit Authority for</a:t>
            </a:r>
            <a:br>
              <a:rPr kumimoji="0" lang="en-US" sz="1600" b="1" i="0" u="none" strike="noStrike" kern="1200" cap="none" spc="0" normalizeH="0" baseline="0" noProof="0">
                <a:ln>
                  <a:noFill/>
                </a:ln>
                <a:solidFill>
                  <a:srgbClr val="4472C4">
                    <a:lumMod val="75000"/>
                  </a:srgbClr>
                </a:solidFill>
                <a:effectLst/>
                <a:uLnTx/>
                <a:uFillTx/>
                <a:latin typeface="Arial Narrow" panose="020B0606020202030204" pitchFamily="34" charset="0"/>
                <a:ea typeface="+mj-ea"/>
                <a:cs typeface="+mj-cs"/>
              </a:rPr>
            </a:br>
            <a:r>
              <a:rPr kumimoji="0" lang="en-US" sz="1600" b="1" i="0" u="none" strike="noStrike" kern="1200" cap="none" spc="0" normalizeH="0" baseline="0" noProof="0">
                <a:ln>
                  <a:noFill/>
                </a:ln>
                <a:solidFill>
                  <a:srgbClr val="4472C4">
                    <a:lumMod val="75000"/>
                  </a:srgbClr>
                </a:solidFill>
                <a:effectLst/>
                <a:uLnTx/>
                <a:uFillTx/>
                <a:latin typeface="Arial Narrow" panose="020B0606020202030204" pitchFamily="34" charset="0"/>
                <a:ea typeface="+mj-ea"/>
                <a:cs typeface="+mj-cs"/>
              </a:rPr>
              <a:t>audit of IPARD III programme and preparation for future certification work for EAGF and EAFRD</a:t>
            </a:r>
            <a:endParaRPr kumimoji="0" lang="hr-HR" sz="1600" b="1" i="0" u="none" strike="noStrike" kern="1200" cap="none" spc="0" normalizeH="0" baseline="0" noProof="0" dirty="0">
              <a:ln>
                <a:noFill/>
              </a:ln>
              <a:solidFill>
                <a:srgbClr val="4472C4">
                  <a:lumMod val="75000"/>
                </a:srgbClr>
              </a:solidFill>
              <a:effectLst/>
              <a:uLnTx/>
              <a:uFillTx/>
              <a:latin typeface="Arial Narrow" panose="020B0606020202030204" pitchFamily="34" charset="0"/>
              <a:ea typeface="+mj-ea"/>
              <a:cs typeface="+mj-cs"/>
            </a:endParaRPr>
          </a:p>
        </p:txBody>
      </p:sp>
    </p:spTree>
    <p:extLst>
      <p:ext uri="{BB962C8B-B14F-4D97-AF65-F5344CB8AC3E}">
        <p14:creationId xmlns:p14="http://schemas.microsoft.com/office/powerpoint/2010/main" val="42093559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p:cTn id="13"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Podnaslov 2">
            <a:extLst>
              <a:ext uri="{FF2B5EF4-FFF2-40B4-BE49-F238E27FC236}">
                <a16:creationId xmlns:a16="http://schemas.microsoft.com/office/drawing/2014/main" id="{59630DCB-B30B-43F2-AAD3-56D771D8A349}"/>
              </a:ext>
            </a:extLst>
          </p:cNvPr>
          <p:cNvSpPr>
            <a:spLocks noGrp="1"/>
          </p:cNvSpPr>
          <p:nvPr>
            <p:ph type="subTitle" idx="1"/>
          </p:nvPr>
        </p:nvSpPr>
        <p:spPr>
          <a:xfrm>
            <a:off x="1524000" y="1395334"/>
            <a:ext cx="9144000" cy="4544560"/>
          </a:xfrm>
        </p:spPr>
        <p:txBody>
          <a:bodyPr>
            <a:normAutofit fontScale="92500" lnSpcReduction="10000"/>
          </a:bodyPr>
          <a:lstStyle/>
          <a:p>
            <a:r>
              <a:rPr lang="hr-HR" sz="3900" b="1" dirty="0"/>
              <a:t>OVERALL OBJECTIVE OF THE PROJECT</a:t>
            </a:r>
          </a:p>
          <a:p>
            <a:endParaRPr lang="hr-HR" sz="3200" b="1" dirty="0"/>
          </a:p>
          <a:p>
            <a:pPr algn="just"/>
            <a:r>
              <a:rPr lang="en-US" sz="3200" dirty="0"/>
              <a:t>The overall objective is to prepare Montenegro for </a:t>
            </a:r>
            <a:r>
              <a:rPr lang="en-US" sz="3200" b="1" dirty="0"/>
              <a:t>sound financial management of the IPARD III </a:t>
            </a:r>
            <a:r>
              <a:rPr lang="en-US" sz="3200" b="1" dirty="0" err="1"/>
              <a:t>programme</a:t>
            </a:r>
            <a:r>
              <a:rPr lang="en-US" sz="3200" b="1" dirty="0"/>
              <a:t> </a:t>
            </a:r>
            <a:r>
              <a:rPr lang="en-US" sz="3200" dirty="0"/>
              <a:t>and, after accession, of the </a:t>
            </a:r>
            <a:r>
              <a:rPr lang="en-US" sz="3200" b="1" dirty="0"/>
              <a:t>agricultural funds EAGF and EAFRD in line with EU requirements</a:t>
            </a:r>
            <a:r>
              <a:rPr lang="en-US" sz="3200" dirty="0"/>
              <a:t>; which will at the same time contribute to fulfilment of obligations from Negotiation chapters 11 Agriculture and rural development, 22 Regional Policy and Coordination of Structural Instruments as well as chapter 32 Financial Control.</a:t>
            </a:r>
            <a:endParaRPr lang="hr-HR" dirty="0"/>
          </a:p>
        </p:txBody>
      </p:sp>
      <p:pic>
        <p:nvPicPr>
          <p:cNvPr id="4" name="Picture 1">
            <a:extLst>
              <a:ext uri="{FF2B5EF4-FFF2-40B4-BE49-F238E27FC236}">
                <a16:creationId xmlns:a16="http://schemas.microsoft.com/office/drawing/2014/main" id="{BB109947-8990-4251-A6CD-9A97961D7DE0}"/>
              </a:ext>
            </a:extLst>
          </p:cNvPr>
          <p:cNvPicPr/>
          <p:nvPr/>
        </p:nvPicPr>
        <p:blipFill rotWithShape="1">
          <a:blip r:embed="rId3" cstate="print">
            <a:extLst>
              <a:ext uri="{28A0092B-C50C-407E-A947-70E740481C1C}">
                <a14:useLocalDpi xmlns:a14="http://schemas.microsoft.com/office/drawing/2010/main" val="0"/>
              </a:ext>
            </a:extLst>
          </a:blip>
          <a:srcRect l="18612" t="17432" r="29870" b="65432"/>
          <a:stretch/>
        </p:blipFill>
        <p:spPr bwMode="auto">
          <a:xfrm>
            <a:off x="377719" y="6016144"/>
            <a:ext cx="2551642" cy="572293"/>
          </a:xfrm>
          <a:prstGeom prst="rect">
            <a:avLst/>
          </a:prstGeom>
          <a:ln>
            <a:noFill/>
          </a:ln>
          <a:extLst>
            <a:ext uri="{53640926-AAD7-44D8-BBD7-CCE9431645EC}">
              <a14:shadowObscured xmlns:a14="http://schemas.microsoft.com/office/drawing/2010/main"/>
            </a:ext>
          </a:extLst>
        </p:spPr>
      </p:pic>
      <p:pic>
        <p:nvPicPr>
          <p:cNvPr id="5" name="Picture 14">
            <a:extLst>
              <a:ext uri="{FF2B5EF4-FFF2-40B4-BE49-F238E27FC236}">
                <a16:creationId xmlns:a16="http://schemas.microsoft.com/office/drawing/2014/main" id="{3495E201-2E13-4576-A010-EF2C98EA7356}"/>
              </a:ext>
            </a:extLst>
          </p:cNvPr>
          <p:cNvPicPr/>
          <p:nvPr/>
        </p:nvPicPr>
        <p:blipFill>
          <a:blip r:embed="rId4" cstate="print">
            <a:extLst>
              <a:ext uri="{28A0092B-C50C-407E-A947-70E740481C1C}">
                <a14:useLocalDpi xmlns:a14="http://schemas.microsoft.com/office/drawing/2010/main" val="0"/>
              </a:ext>
            </a:extLst>
          </a:blip>
          <a:stretch>
            <a:fillRect/>
          </a:stretch>
        </p:blipFill>
        <p:spPr>
          <a:xfrm>
            <a:off x="9223374" y="5939894"/>
            <a:ext cx="2092113" cy="635425"/>
          </a:xfrm>
          <a:prstGeom prst="rect">
            <a:avLst/>
          </a:prstGeom>
        </p:spPr>
      </p:pic>
      <p:pic>
        <p:nvPicPr>
          <p:cNvPr id="6" name="Picture 14" descr="Description: C:\Users\gzakanji\Desktop\Proposal Turkey\flag_yellow_high.jpg">
            <a:extLst>
              <a:ext uri="{FF2B5EF4-FFF2-40B4-BE49-F238E27FC236}">
                <a16:creationId xmlns:a16="http://schemas.microsoft.com/office/drawing/2014/main" id="{5AEE77D9-D718-4672-8646-1720952334AB}"/>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583671" y="383303"/>
            <a:ext cx="918846" cy="556578"/>
          </a:xfrm>
          <a:prstGeom prst="rect">
            <a:avLst/>
          </a:prstGeom>
          <a:noFill/>
          <a:ln>
            <a:noFill/>
          </a:ln>
        </p:spPr>
      </p:pic>
      <p:pic>
        <p:nvPicPr>
          <p:cNvPr id="7" name="Picture 15" descr="Zastava">
            <a:extLst>
              <a:ext uri="{FF2B5EF4-FFF2-40B4-BE49-F238E27FC236}">
                <a16:creationId xmlns:a16="http://schemas.microsoft.com/office/drawing/2014/main" id="{6CB2C10E-683B-49E2-BD12-2CCA86F3ECB3}"/>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9073727" y="367746"/>
            <a:ext cx="1122680" cy="572135"/>
          </a:xfrm>
          <a:prstGeom prst="rect">
            <a:avLst/>
          </a:prstGeom>
          <a:noFill/>
          <a:ln>
            <a:noFill/>
          </a:ln>
        </p:spPr>
      </p:pic>
      <p:pic>
        <p:nvPicPr>
          <p:cNvPr id="8" name="Picture 12" descr="Description: C:\Users\gzakanji\Desktop\Flag_of_Croatia.svg.png">
            <a:extLst>
              <a:ext uri="{FF2B5EF4-FFF2-40B4-BE49-F238E27FC236}">
                <a16:creationId xmlns:a16="http://schemas.microsoft.com/office/drawing/2014/main" id="{C01545D8-516E-4FA7-A57D-B48BA294F058}"/>
              </a:ext>
            </a:extLst>
          </p:cNvPr>
          <p:cNvPicPr/>
          <p:nvPr/>
        </p:nvPicPr>
        <p:blipFill>
          <a:blip r:embed="rId7" cstate="print">
            <a:extLst>
              <a:ext uri="{28A0092B-C50C-407E-A947-70E740481C1C}">
                <a14:useLocalDpi xmlns:a14="http://schemas.microsoft.com/office/drawing/2010/main" val="0"/>
              </a:ext>
            </a:extLst>
          </a:blip>
          <a:srcRect l="11201" r="11145"/>
          <a:stretch>
            <a:fillRect/>
          </a:stretch>
        </p:blipFill>
        <p:spPr bwMode="auto">
          <a:xfrm>
            <a:off x="10538460" y="379175"/>
            <a:ext cx="1069869" cy="549275"/>
          </a:xfrm>
          <a:prstGeom prst="rect">
            <a:avLst/>
          </a:prstGeom>
          <a:noFill/>
          <a:ln>
            <a:noFill/>
          </a:ln>
        </p:spPr>
      </p:pic>
      <p:pic>
        <p:nvPicPr>
          <p:cNvPr id="9" name="Picture 11" descr="Description: Twinning Logo neu">
            <a:extLst>
              <a:ext uri="{FF2B5EF4-FFF2-40B4-BE49-F238E27FC236}">
                <a16:creationId xmlns:a16="http://schemas.microsoft.com/office/drawing/2014/main" id="{A90F91BA-AC2A-4202-8BC1-5CA85849F222}"/>
              </a:ext>
            </a:extLst>
          </p:cNvPr>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6281631" y="5983202"/>
            <a:ext cx="638175" cy="638175"/>
          </a:xfrm>
          <a:prstGeom prst="rect">
            <a:avLst/>
          </a:prstGeom>
          <a:noFill/>
          <a:ln>
            <a:noFill/>
          </a:ln>
        </p:spPr>
      </p:pic>
      <p:pic>
        <p:nvPicPr>
          <p:cNvPr id="10" name="Slika 9" descr="cid:image003.jpg@01D8FF32.1D5D6FA0">
            <a:extLst>
              <a:ext uri="{FF2B5EF4-FFF2-40B4-BE49-F238E27FC236}">
                <a16:creationId xmlns:a16="http://schemas.microsoft.com/office/drawing/2014/main" id="{719D5A2D-C59C-4320-A74B-B50BA28D81C5}"/>
              </a:ext>
            </a:extLst>
          </p:cNvPr>
          <p:cNvPicPr/>
          <p:nvPr/>
        </p:nvPicPr>
        <p:blipFill>
          <a:blip r:embed="rId9" r:link="rId10" cstate="print">
            <a:extLst>
              <a:ext uri="{28A0092B-C50C-407E-A947-70E740481C1C}">
                <a14:useLocalDpi xmlns:a14="http://schemas.microsoft.com/office/drawing/2010/main" val="0"/>
              </a:ext>
            </a:extLst>
          </a:blip>
          <a:srcRect/>
          <a:stretch>
            <a:fillRect/>
          </a:stretch>
        </p:blipFill>
        <p:spPr bwMode="auto">
          <a:xfrm>
            <a:off x="3392487" y="5939894"/>
            <a:ext cx="1158240" cy="692785"/>
          </a:xfrm>
          <a:prstGeom prst="rect">
            <a:avLst/>
          </a:prstGeom>
          <a:noFill/>
          <a:ln>
            <a:noFill/>
          </a:ln>
        </p:spPr>
      </p:pic>
      <p:sp>
        <p:nvSpPr>
          <p:cNvPr id="13" name="Naslov 1">
            <a:extLst>
              <a:ext uri="{FF2B5EF4-FFF2-40B4-BE49-F238E27FC236}">
                <a16:creationId xmlns:a16="http://schemas.microsoft.com/office/drawing/2014/main" id="{266F60F7-6A26-44BC-1375-B84AC494D841}"/>
              </a:ext>
            </a:extLst>
          </p:cNvPr>
          <p:cNvSpPr txBox="1">
            <a:spLocks/>
          </p:cNvSpPr>
          <p:nvPr/>
        </p:nvSpPr>
        <p:spPr>
          <a:xfrm>
            <a:off x="716122" y="118541"/>
            <a:ext cx="9144000" cy="875770"/>
          </a:xfrm>
          <a:prstGeom prst="rect">
            <a:avLst/>
          </a:prstGeom>
        </p:spPr>
        <p:txBody>
          <a:bodyPr vert="horz" lIns="91440" tIns="45720" rIns="91440" bIns="45720" rtlCol="0" anchor="b">
            <a:normAutofit fontScale="90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a:t> </a:t>
            </a:r>
            <a:r>
              <a:rPr lang="en-US" sz="1600" b="1">
                <a:solidFill>
                  <a:schemeClr val="accent1">
                    <a:lumMod val="75000"/>
                  </a:schemeClr>
                </a:solidFill>
                <a:latin typeface="Arial Narrow" panose="020B0606020202030204" pitchFamily="34" charset="0"/>
              </a:rPr>
              <a:t>Twinning light project: Improving and strengthening administrative capacity of the Audit Authority for</a:t>
            </a:r>
            <a:br>
              <a:rPr lang="en-US" sz="1600" b="1">
                <a:solidFill>
                  <a:schemeClr val="accent1">
                    <a:lumMod val="75000"/>
                  </a:schemeClr>
                </a:solidFill>
                <a:latin typeface="Arial Narrow" panose="020B0606020202030204" pitchFamily="34" charset="0"/>
              </a:rPr>
            </a:br>
            <a:r>
              <a:rPr lang="en-US" sz="1600" b="1">
                <a:solidFill>
                  <a:schemeClr val="accent1">
                    <a:lumMod val="75000"/>
                  </a:schemeClr>
                </a:solidFill>
                <a:latin typeface="Arial Narrow" panose="020B0606020202030204" pitchFamily="34" charset="0"/>
              </a:rPr>
              <a:t>audit of IPARD III programme and preparation for future certification work for EAGF and EAFRD</a:t>
            </a:r>
            <a:endParaRPr lang="hr-HR" sz="1600" b="1" dirty="0">
              <a:solidFill>
                <a:schemeClr val="accent1">
                  <a:lumMod val="75000"/>
                </a:schemeClr>
              </a:solidFill>
              <a:latin typeface="Arial Narrow" panose="020B0606020202030204" pitchFamily="34" charset="0"/>
            </a:endParaRPr>
          </a:p>
        </p:txBody>
      </p:sp>
    </p:spTree>
    <p:extLst>
      <p:ext uri="{BB962C8B-B14F-4D97-AF65-F5344CB8AC3E}">
        <p14:creationId xmlns:p14="http://schemas.microsoft.com/office/powerpoint/2010/main" val="16570147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Podnaslov 2">
            <a:extLst>
              <a:ext uri="{FF2B5EF4-FFF2-40B4-BE49-F238E27FC236}">
                <a16:creationId xmlns:a16="http://schemas.microsoft.com/office/drawing/2014/main" id="{59630DCB-B30B-43F2-AAD3-56D771D8A349}"/>
              </a:ext>
            </a:extLst>
          </p:cNvPr>
          <p:cNvSpPr>
            <a:spLocks noGrp="1"/>
          </p:cNvSpPr>
          <p:nvPr>
            <p:ph type="subTitle" idx="1"/>
          </p:nvPr>
        </p:nvSpPr>
        <p:spPr>
          <a:xfrm>
            <a:off x="1524000" y="1395334"/>
            <a:ext cx="9144000" cy="4544560"/>
          </a:xfrm>
        </p:spPr>
        <p:txBody>
          <a:bodyPr>
            <a:normAutofit fontScale="92500"/>
          </a:bodyPr>
          <a:lstStyle/>
          <a:p>
            <a:r>
              <a:rPr lang="hr-HR" sz="3900" b="1" dirty="0"/>
              <a:t>SPECIFIC OBJECTIVE OF THE PROJECT</a:t>
            </a:r>
          </a:p>
          <a:p>
            <a:endParaRPr lang="hr-HR" sz="3200" b="1" dirty="0"/>
          </a:p>
          <a:p>
            <a:pPr algn="just"/>
            <a:r>
              <a:rPr lang="en-US" sz="3200" dirty="0"/>
              <a:t>The project specific objective is to assist Audit Authority of Montenegro, in </a:t>
            </a:r>
            <a:r>
              <a:rPr lang="en-US" sz="3200" b="1" dirty="0"/>
              <a:t>strengthening of institutional and administrative capacities </a:t>
            </a:r>
            <a:r>
              <a:rPr lang="en-US" sz="3200" dirty="0"/>
              <a:t>for efficient and effective audit of IPARD III </a:t>
            </a:r>
            <a:r>
              <a:rPr lang="en-US" sz="3200" dirty="0" err="1"/>
              <a:t>programme</a:t>
            </a:r>
            <a:r>
              <a:rPr lang="en-US" sz="3200" dirty="0"/>
              <a:t> and </a:t>
            </a:r>
            <a:r>
              <a:rPr lang="en-US" sz="3200" b="1" dirty="0"/>
              <a:t>preparation for the future certification work </a:t>
            </a:r>
            <a:r>
              <a:rPr lang="en-US" sz="3200" dirty="0"/>
              <a:t>for EAGF and EAFRD as Certification Body, through comprehensive trainings (presentations, on the job trainings, internships and study visits) and round off of procedures.</a:t>
            </a:r>
            <a:endParaRPr lang="hr-HR" dirty="0"/>
          </a:p>
        </p:txBody>
      </p:sp>
      <p:pic>
        <p:nvPicPr>
          <p:cNvPr id="4" name="Picture 1">
            <a:extLst>
              <a:ext uri="{FF2B5EF4-FFF2-40B4-BE49-F238E27FC236}">
                <a16:creationId xmlns:a16="http://schemas.microsoft.com/office/drawing/2014/main" id="{BB109947-8990-4251-A6CD-9A97961D7DE0}"/>
              </a:ext>
            </a:extLst>
          </p:cNvPr>
          <p:cNvPicPr/>
          <p:nvPr/>
        </p:nvPicPr>
        <p:blipFill rotWithShape="1">
          <a:blip r:embed="rId3" cstate="print">
            <a:extLst>
              <a:ext uri="{28A0092B-C50C-407E-A947-70E740481C1C}">
                <a14:useLocalDpi xmlns:a14="http://schemas.microsoft.com/office/drawing/2010/main" val="0"/>
              </a:ext>
            </a:extLst>
          </a:blip>
          <a:srcRect l="18612" t="17432" r="29870" b="65432"/>
          <a:stretch/>
        </p:blipFill>
        <p:spPr bwMode="auto">
          <a:xfrm>
            <a:off x="377719" y="6016144"/>
            <a:ext cx="2551642" cy="572293"/>
          </a:xfrm>
          <a:prstGeom prst="rect">
            <a:avLst/>
          </a:prstGeom>
          <a:ln>
            <a:noFill/>
          </a:ln>
          <a:extLst>
            <a:ext uri="{53640926-AAD7-44D8-BBD7-CCE9431645EC}">
              <a14:shadowObscured xmlns:a14="http://schemas.microsoft.com/office/drawing/2010/main"/>
            </a:ext>
          </a:extLst>
        </p:spPr>
      </p:pic>
      <p:pic>
        <p:nvPicPr>
          <p:cNvPr id="5" name="Picture 14">
            <a:extLst>
              <a:ext uri="{FF2B5EF4-FFF2-40B4-BE49-F238E27FC236}">
                <a16:creationId xmlns:a16="http://schemas.microsoft.com/office/drawing/2014/main" id="{3495E201-2E13-4576-A010-EF2C98EA7356}"/>
              </a:ext>
            </a:extLst>
          </p:cNvPr>
          <p:cNvPicPr/>
          <p:nvPr/>
        </p:nvPicPr>
        <p:blipFill>
          <a:blip r:embed="rId4" cstate="print">
            <a:extLst>
              <a:ext uri="{28A0092B-C50C-407E-A947-70E740481C1C}">
                <a14:useLocalDpi xmlns:a14="http://schemas.microsoft.com/office/drawing/2010/main" val="0"/>
              </a:ext>
            </a:extLst>
          </a:blip>
          <a:stretch>
            <a:fillRect/>
          </a:stretch>
        </p:blipFill>
        <p:spPr>
          <a:xfrm>
            <a:off x="9223374" y="5939894"/>
            <a:ext cx="2092113" cy="635425"/>
          </a:xfrm>
          <a:prstGeom prst="rect">
            <a:avLst/>
          </a:prstGeom>
        </p:spPr>
      </p:pic>
      <p:pic>
        <p:nvPicPr>
          <p:cNvPr id="6" name="Picture 14" descr="Description: C:\Users\gzakanji\Desktop\Proposal Turkey\flag_yellow_high.jpg">
            <a:extLst>
              <a:ext uri="{FF2B5EF4-FFF2-40B4-BE49-F238E27FC236}">
                <a16:creationId xmlns:a16="http://schemas.microsoft.com/office/drawing/2014/main" id="{5AEE77D9-D718-4672-8646-1720952334AB}"/>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583671" y="383303"/>
            <a:ext cx="918846" cy="556578"/>
          </a:xfrm>
          <a:prstGeom prst="rect">
            <a:avLst/>
          </a:prstGeom>
          <a:noFill/>
          <a:ln>
            <a:noFill/>
          </a:ln>
        </p:spPr>
      </p:pic>
      <p:pic>
        <p:nvPicPr>
          <p:cNvPr id="7" name="Picture 15" descr="Zastava">
            <a:extLst>
              <a:ext uri="{FF2B5EF4-FFF2-40B4-BE49-F238E27FC236}">
                <a16:creationId xmlns:a16="http://schemas.microsoft.com/office/drawing/2014/main" id="{6CB2C10E-683B-49E2-BD12-2CCA86F3ECB3}"/>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9073727" y="367746"/>
            <a:ext cx="1122680" cy="572135"/>
          </a:xfrm>
          <a:prstGeom prst="rect">
            <a:avLst/>
          </a:prstGeom>
          <a:noFill/>
          <a:ln>
            <a:noFill/>
          </a:ln>
        </p:spPr>
      </p:pic>
      <p:pic>
        <p:nvPicPr>
          <p:cNvPr id="8" name="Picture 12" descr="Description: C:\Users\gzakanji\Desktop\Flag_of_Croatia.svg.png">
            <a:extLst>
              <a:ext uri="{FF2B5EF4-FFF2-40B4-BE49-F238E27FC236}">
                <a16:creationId xmlns:a16="http://schemas.microsoft.com/office/drawing/2014/main" id="{C01545D8-516E-4FA7-A57D-B48BA294F058}"/>
              </a:ext>
            </a:extLst>
          </p:cNvPr>
          <p:cNvPicPr/>
          <p:nvPr/>
        </p:nvPicPr>
        <p:blipFill>
          <a:blip r:embed="rId7" cstate="print">
            <a:extLst>
              <a:ext uri="{28A0092B-C50C-407E-A947-70E740481C1C}">
                <a14:useLocalDpi xmlns:a14="http://schemas.microsoft.com/office/drawing/2010/main" val="0"/>
              </a:ext>
            </a:extLst>
          </a:blip>
          <a:srcRect l="11201" r="11145"/>
          <a:stretch>
            <a:fillRect/>
          </a:stretch>
        </p:blipFill>
        <p:spPr bwMode="auto">
          <a:xfrm>
            <a:off x="10538460" y="379175"/>
            <a:ext cx="1069869" cy="549275"/>
          </a:xfrm>
          <a:prstGeom prst="rect">
            <a:avLst/>
          </a:prstGeom>
          <a:noFill/>
          <a:ln>
            <a:noFill/>
          </a:ln>
        </p:spPr>
      </p:pic>
      <p:pic>
        <p:nvPicPr>
          <p:cNvPr id="9" name="Picture 11" descr="Description: Twinning Logo neu">
            <a:extLst>
              <a:ext uri="{FF2B5EF4-FFF2-40B4-BE49-F238E27FC236}">
                <a16:creationId xmlns:a16="http://schemas.microsoft.com/office/drawing/2014/main" id="{A90F91BA-AC2A-4202-8BC1-5CA85849F222}"/>
              </a:ext>
            </a:extLst>
          </p:cNvPr>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6281631" y="5983202"/>
            <a:ext cx="638175" cy="638175"/>
          </a:xfrm>
          <a:prstGeom prst="rect">
            <a:avLst/>
          </a:prstGeom>
          <a:noFill/>
          <a:ln>
            <a:noFill/>
          </a:ln>
        </p:spPr>
      </p:pic>
      <p:pic>
        <p:nvPicPr>
          <p:cNvPr id="10" name="Slika 9" descr="cid:image003.jpg@01D8FF32.1D5D6FA0">
            <a:extLst>
              <a:ext uri="{FF2B5EF4-FFF2-40B4-BE49-F238E27FC236}">
                <a16:creationId xmlns:a16="http://schemas.microsoft.com/office/drawing/2014/main" id="{719D5A2D-C59C-4320-A74B-B50BA28D81C5}"/>
              </a:ext>
            </a:extLst>
          </p:cNvPr>
          <p:cNvPicPr/>
          <p:nvPr/>
        </p:nvPicPr>
        <p:blipFill>
          <a:blip r:embed="rId9" r:link="rId10" cstate="print">
            <a:extLst>
              <a:ext uri="{28A0092B-C50C-407E-A947-70E740481C1C}">
                <a14:useLocalDpi xmlns:a14="http://schemas.microsoft.com/office/drawing/2010/main" val="0"/>
              </a:ext>
            </a:extLst>
          </a:blip>
          <a:srcRect/>
          <a:stretch>
            <a:fillRect/>
          </a:stretch>
        </p:blipFill>
        <p:spPr bwMode="auto">
          <a:xfrm>
            <a:off x="3392487" y="5939894"/>
            <a:ext cx="1158240" cy="692785"/>
          </a:xfrm>
          <a:prstGeom prst="rect">
            <a:avLst/>
          </a:prstGeom>
          <a:noFill/>
          <a:ln>
            <a:noFill/>
          </a:ln>
        </p:spPr>
      </p:pic>
      <p:sp>
        <p:nvSpPr>
          <p:cNvPr id="13" name="Naslov 1">
            <a:extLst>
              <a:ext uri="{FF2B5EF4-FFF2-40B4-BE49-F238E27FC236}">
                <a16:creationId xmlns:a16="http://schemas.microsoft.com/office/drawing/2014/main" id="{A4082A43-231C-97B8-BEC5-2A36914FC800}"/>
              </a:ext>
            </a:extLst>
          </p:cNvPr>
          <p:cNvSpPr txBox="1">
            <a:spLocks/>
          </p:cNvSpPr>
          <p:nvPr/>
        </p:nvSpPr>
        <p:spPr>
          <a:xfrm>
            <a:off x="716122" y="118541"/>
            <a:ext cx="9144000" cy="875770"/>
          </a:xfrm>
          <a:prstGeom prst="rect">
            <a:avLst/>
          </a:prstGeom>
        </p:spPr>
        <p:txBody>
          <a:bodyPr vert="horz" lIns="91440" tIns="45720" rIns="91440" bIns="45720" rtlCol="0" anchor="b">
            <a:normAutofit fontScale="90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a:t> </a:t>
            </a:r>
            <a:r>
              <a:rPr lang="en-US" sz="1600" b="1">
                <a:solidFill>
                  <a:schemeClr val="accent1">
                    <a:lumMod val="75000"/>
                  </a:schemeClr>
                </a:solidFill>
                <a:latin typeface="Arial Narrow" panose="020B0606020202030204" pitchFamily="34" charset="0"/>
              </a:rPr>
              <a:t>Twinning light project: Improving and strengthening administrative capacity of the Audit Authority for</a:t>
            </a:r>
            <a:br>
              <a:rPr lang="en-US" sz="1600" b="1">
                <a:solidFill>
                  <a:schemeClr val="accent1">
                    <a:lumMod val="75000"/>
                  </a:schemeClr>
                </a:solidFill>
                <a:latin typeface="Arial Narrow" panose="020B0606020202030204" pitchFamily="34" charset="0"/>
              </a:rPr>
            </a:br>
            <a:r>
              <a:rPr lang="en-US" sz="1600" b="1">
                <a:solidFill>
                  <a:schemeClr val="accent1">
                    <a:lumMod val="75000"/>
                  </a:schemeClr>
                </a:solidFill>
                <a:latin typeface="Arial Narrow" panose="020B0606020202030204" pitchFamily="34" charset="0"/>
              </a:rPr>
              <a:t>audit of IPARD III programme and preparation for future certification work for EAGF and EAFRD</a:t>
            </a:r>
            <a:endParaRPr lang="hr-HR" sz="1600" b="1" dirty="0">
              <a:solidFill>
                <a:schemeClr val="accent1">
                  <a:lumMod val="75000"/>
                </a:schemeClr>
              </a:solidFill>
              <a:latin typeface="Arial Narrow" panose="020B0606020202030204" pitchFamily="34" charset="0"/>
            </a:endParaRPr>
          </a:p>
        </p:txBody>
      </p:sp>
    </p:spTree>
    <p:extLst>
      <p:ext uri="{BB962C8B-B14F-4D97-AF65-F5344CB8AC3E}">
        <p14:creationId xmlns:p14="http://schemas.microsoft.com/office/powerpoint/2010/main" val="34221477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3CA85C6-C6C5-5E20-DED7-71EEADAB912E}"/>
            </a:ext>
          </a:extLst>
        </p:cNvPr>
        <p:cNvGrpSpPr/>
        <p:nvPr/>
      </p:nvGrpSpPr>
      <p:grpSpPr>
        <a:xfrm>
          <a:off x="0" y="0"/>
          <a:ext cx="0" cy="0"/>
          <a:chOff x="0" y="0"/>
          <a:chExt cx="0" cy="0"/>
        </a:xfrm>
      </p:grpSpPr>
      <p:pic>
        <p:nvPicPr>
          <p:cNvPr id="4" name="Picture 1">
            <a:extLst>
              <a:ext uri="{FF2B5EF4-FFF2-40B4-BE49-F238E27FC236}">
                <a16:creationId xmlns:a16="http://schemas.microsoft.com/office/drawing/2014/main" id="{8BF69F6A-3A72-ED3F-7844-B016404A811C}"/>
              </a:ext>
            </a:extLst>
          </p:cNvPr>
          <p:cNvPicPr/>
          <p:nvPr/>
        </p:nvPicPr>
        <p:blipFill rotWithShape="1">
          <a:blip r:embed="rId3" cstate="print">
            <a:extLst>
              <a:ext uri="{28A0092B-C50C-407E-A947-70E740481C1C}">
                <a14:useLocalDpi xmlns:a14="http://schemas.microsoft.com/office/drawing/2010/main" val="0"/>
              </a:ext>
            </a:extLst>
          </a:blip>
          <a:srcRect l="18612" t="17432" r="29870" b="65432"/>
          <a:stretch/>
        </p:blipFill>
        <p:spPr bwMode="auto">
          <a:xfrm>
            <a:off x="377719" y="6016144"/>
            <a:ext cx="2551642" cy="572293"/>
          </a:xfrm>
          <a:prstGeom prst="rect">
            <a:avLst/>
          </a:prstGeom>
          <a:ln>
            <a:noFill/>
          </a:ln>
          <a:extLst>
            <a:ext uri="{53640926-AAD7-44D8-BBD7-CCE9431645EC}">
              <a14:shadowObscured xmlns:a14="http://schemas.microsoft.com/office/drawing/2010/main"/>
            </a:ext>
          </a:extLst>
        </p:spPr>
      </p:pic>
      <p:pic>
        <p:nvPicPr>
          <p:cNvPr id="5" name="Picture 14">
            <a:extLst>
              <a:ext uri="{FF2B5EF4-FFF2-40B4-BE49-F238E27FC236}">
                <a16:creationId xmlns:a16="http://schemas.microsoft.com/office/drawing/2014/main" id="{02FFBE9D-C086-76F5-F8DA-5A8C20CEB951}"/>
              </a:ext>
            </a:extLst>
          </p:cNvPr>
          <p:cNvPicPr/>
          <p:nvPr/>
        </p:nvPicPr>
        <p:blipFill>
          <a:blip r:embed="rId4" cstate="print">
            <a:extLst>
              <a:ext uri="{28A0092B-C50C-407E-A947-70E740481C1C}">
                <a14:useLocalDpi xmlns:a14="http://schemas.microsoft.com/office/drawing/2010/main" val="0"/>
              </a:ext>
            </a:extLst>
          </a:blip>
          <a:stretch>
            <a:fillRect/>
          </a:stretch>
        </p:blipFill>
        <p:spPr>
          <a:xfrm>
            <a:off x="9223374" y="5939894"/>
            <a:ext cx="2092113" cy="635425"/>
          </a:xfrm>
          <a:prstGeom prst="rect">
            <a:avLst/>
          </a:prstGeom>
        </p:spPr>
      </p:pic>
      <p:pic>
        <p:nvPicPr>
          <p:cNvPr id="6" name="Picture 14" descr="Description: C:\Users\gzakanji\Desktop\Proposal Turkey\flag_yellow_high.jpg">
            <a:extLst>
              <a:ext uri="{FF2B5EF4-FFF2-40B4-BE49-F238E27FC236}">
                <a16:creationId xmlns:a16="http://schemas.microsoft.com/office/drawing/2014/main" id="{E5B10418-845A-E41B-EF35-CECD733760A8}"/>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583671" y="383303"/>
            <a:ext cx="918846" cy="556578"/>
          </a:xfrm>
          <a:prstGeom prst="rect">
            <a:avLst/>
          </a:prstGeom>
          <a:noFill/>
          <a:ln>
            <a:noFill/>
          </a:ln>
        </p:spPr>
      </p:pic>
      <p:pic>
        <p:nvPicPr>
          <p:cNvPr id="7" name="Picture 15" descr="Zastava">
            <a:extLst>
              <a:ext uri="{FF2B5EF4-FFF2-40B4-BE49-F238E27FC236}">
                <a16:creationId xmlns:a16="http://schemas.microsoft.com/office/drawing/2014/main" id="{441394D7-06D1-E390-A3A8-5C891237D32A}"/>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9073727" y="367746"/>
            <a:ext cx="1122680" cy="572135"/>
          </a:xfrm>
          <a:prstGeom prst="rect">
            <a:avLst/>
          </a:prstGeom>
          <a:noFill/>
          <a:ln>
            <a:noFill/>
          </a:ln>
        </p:spPr>
      </p:pic>
      <p:pic>
        <p:nvPicPr>
          <p:cNvPr id="8" name="Picture 12" descr="Description: C:\Users\gzakanji\Desktop\Flag_of_Croatia.svg.png">
            <a:extLst>
              <a:ext uri="{FF2B5EF4-FFF2-40B4-BE49-F238E27FC236}">
                <a16:creationId xmlns:a16="http://schemas.microsoft.com/office/drawing/2014/main" id="{E2DB4BE6-3FC9-F813-9E0D-25A59C632933}"/>
              </a:ext>
            </a:extLst>
          </p:cNvPr>
          <p:cNvPicPr/>
          <p:nvPr/>
        </p:nvPicPr>
        <p:blipFill>
          <a:blip r:embed="rId7" cstate="print">
            <a:extLst>
              <a:ext uri="{28A0092B-C50C-407E-A947-70E740481C1C}">
                <a14:useLocalDpi xmlns:a14="http://schemas.microsoft.com/office/drawing/2010/main" val="0"/>
              </a:ext>
            </a:extLst>
          </a:blip>
          <a:srcRect l="11201" r="11145"/>
          <a:stretch>
            <a:fillRect/>
          </a:stretch>
        </p:blipFill>
        <p:spPr bwMode="auto">
          <a:xfrm>
            <a:off x="10538460" y="379175"/>
            <a:ext cx="1069869" cy="549275"/>
          </a:xfrm>
          <a:prstGeom prst="rect">
            <a:avLst/>
          </a:prstGeom>
          <a:noFill/>
          <a:ln>
            <a:noFill/>
          </a:ln>
        </p:spPr>
      </p:pic>
      <p:pic>
        <p:nvPicPr>
          <p:cNvPr id="9" name="Picture 11" descr="Description: Twinning Logo neu">
            <a:extLst>
              <a:ext uri="{FF2B5EF4-FFF2-40B4-BE49-F238E27FC236}">
                <a16:creationId xmlns:a16="http://schemas.microsoft.com/office/drawing/2014/main" id="{771757A9-5CFF-C095-FDE0-C17889FCE263}"/>
              </a:ext>
            </a:extLst>
          </p:cNvPr>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6281631" y="5983202"/>
            <a:ext cx="638175" cy="638175"/>
          </a:xfrm>
          <a:prstGeom prst="rect">
            <a:avLst/>
          </a:prstGeom>
          <a:noFill/>
          <a:ln>
            <a:noFill/>
          </a:ln>
        </p:spPr>
      </p:pic>
      <p:pic>
        <p:nvPicPr>
          <p:cNvPr id="10" name="Slika 9" descr="cid:image003.jpg@01D8FF32.1D5D6FA0">
            <a:extLst>
              <a:ext uri="{FF2B5EF4-FFF2-40B4-BE49-F238E27FC236}">
                <a16:creationId xmlns:a16="http://schemas.microsoft.com/office/drawing/2014/main" id="{1DDA9398-6CB8-5A6A-9671-93314CF3BB48}"/>
              </a:ext>
            </a:extLst>
          </p:cNvPr>
          <p:cNvPicPr/>
          <p:nvPr/>
        </p:nvPicPr>
        <p:blipFill>
          <a:blip r:embed="rId9" r:link="rId10" cstate="print">
            <a:extLst>
              <a:ext uri="{28A0092B-C50C-407E-A947-70E740481C1C}">
                <a14:useLocalDpi xmlns:a14="http://schemas.microsoft.com/office/drawing/2010/main" val="0"/>
              </a:ext>
            </a:extLst>
          </a:blip>
          <a:srcRect/>
          <a:stretch>
            <a:fillRect/>
          </a:stretch>
        </p:blipFill>
        <p:spPr bwMode="auto">
          <a:xfrm>
            <a:off x="3392487" y="5939894"/>
            <a:ext cx="1158240" cy="692785"/>
          </a:xfrm>
          <a:prstGeom prst="rect">
            <a:avLst/>
          </a:prstGeom>
          <a:noFill/>
          <a:ln>
            <a:noFill/>
          </a:ln>
        </p:spPr>
      </p:pic>
      <p:sp>
        <p:nvSpPr>
          <p:cNvPr id="13" name="Naslov 1">
            <a:extLst>
              <a:ext uri="{FF2B5EF4-FFF2-40B4-BE49-F238E27FC236}">
                <a16:creationId xmlns:a16="http://schemas.microsoft.com/office/drawing/2014/main" id="{FFD32637-AA04-A7B5-3E06-022366391FDF}"/>
              </a:ext>
            </a:extLst>
          </p:cNvPr>
          <p:cNvSpPr txBox="1">
            <a:spLocks/>
          </p:cNvSpPr>
          <p:nvPr/>
        </p:nvSpPr>
        <p:spPr>
          <a:xfrm>
            <a:off x="716122" y="118541"/>
            <a:ext cx="9144000" cy="875770"/>
          </a:xfrm>
          <a:prstGeom prst="rect">
            <a:avLst/>
          </a:prstGeom>
        </p:spPr>
        <p:txBody>
          <a:bodyPr vert="horz" lIns="91440" tIns="45720" rIns="91440" bIns="45720" rtlCol="0" anchor="b">
            <a:normAutofit fontScale="90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6000" b="0" i="0" u="none" strike="noStrike" kern="1200" cap="none" spc="0" normalizeH="0" baseline="0" noProof="0">
                <a:ln>
                  <a:noFill/>
                </a:ln>
                <a:solidFill>
                  <a:prstClr val="black"/>
                </a:solidFill>
                <a:effectLst/>
                <a:uLnTx/>
                <a:uFillTx/>
                <a:latin typeface="Calibri Light" panose="020F0302020204030204"/>
                <a:ea typeface="+mj-ea"/>
                <a:cs typeface="+mj-cs"/>
              </a:rPr>
              <a:t> </a:t>
            </a:r>
            <a:r>
              <a:rPr kumimoji="0" lang="en-US" sz="1600" b="1" i="0" u="none" strike="noStrike" kern="1200" cap="none" spc="0" normalizeH="0" baseline="0" noProof="0">
                <a:ln>
                  <a:noFill/>
                </a:ln>
                <a:solidFill>
                  <a:srgbClr val="4472C4">
                    <a:lumMod val="75000"/>
                  </a:srgbClr>
                </a:solidFill>
                <a:effectLst/>
                <a:uLnTx/>
                <a:uFillTx/>
                <a:latin typeface="Arial Narrow" panose="020B0606020202030204" pitchFamily="34" charset="0"/>
                <a:ea typeface="+mj-ea"/>
                <a:cs typeface="+mj-cs"/>
              </a:rPr>
              <a:t>Twinning light project: Improving and strengthening administrative capacity of the Audit Authority for</a:t>
            </a:r>
            <a:br>
              <a:rPr kumimoji="0" lang="en-US" sz="1600" b="1" i="0" u="none" strike="noStrike" kern="1200" cap="none" spc="0" normalizeH="0" baseline="0" noProof="0">
                <a:ln>
                  <a:noFill/>
                </a:ln>
                <a:solidFill>
                  <a:srgbClr val="4472C4">
                    <a:lumMod val="75000"/>
                  </a:srgbClr>
                </a:solidFill>
                <a:effectLst/>
                <a:uLnTx/>
                <a:uFillTx/>
                <a:latin typeface="Arial Narrow" panose="020B0606020202030204" pitchFamily="34" charset="0"/>
                <a:ea typeface="+mj-ea"/>
                <a:cs typeface="+mj-cs"/>
              </a:rPr>
            </a:br>
            <a:r>
              <a:rPr kumimoji="0" lang="en-US" sz="1600" b="1" i="0" u="none" strike="noStrike" kern="1200" cap="none" spc="0" normalizeH="0" baseline="0" noProof="0">
                <a:ln>
                  <a:noFill/>
                </a:ln>
                <a:solidFill>
                  <a:srgbClr val="4472C4">
                    <a:lumMod val="75000"/>
                  </a:srgbClr>
                </a:solidFill>
                <a:effectLst/>
                <a:uLnTx/>
                <a:uFillTx/>
                <a:latin typeface="Arial Narrow" panose="020B0606020202030204" pitchFamily="34" charset="0"/>
                <a:ea typeface="+mj-ea"/>
                <a:cs typeface="+mj-cs"/>
              </a:rPr>
              <a:t>audit of IPARD III programme and preparation for future certification work for EAGF and EAFRD</a:t>
            </a:r>
            <a:endParaRPr kumimoji="0" lang="hr-HR" sz="1600" b="1" i="0" u="none" strike="noStrike" kern="1200" cap="none" spc="0" normalizeH="0" baseline="0" noProof="0" dirty="0">
              <a:ln>
                <a:noFill/>
              </a:ln>
              <a:solidFill>
                <a:srgbClr val="4472C4">
                  <a:lumMod val="75000"/>
                </a:srgbClr>
              </a:solidFill>
              <a:effectLst/>
              <a:uLnTx/>
              <a:uFillTx/>
              <a:latin typeface="Arial Narrow" panose="020B0606020202030204" pitchFamily="34" charset="0"/>
              <a:ea typeface="+mj-ea"/>
              <a:cs typeface="+mj-cs"/>
            </a:endParaRPr>
          </a:p>
        </p:txBody>
      </p:sp>
      <p:pic>
        <p:nvPicPr>
          <p:cNvPr id="12" name="Grafika 11">
            <a:extLst>
              <a:ext uri="{FF2B5EF4-FFF2-40B4-BE49-F238E27FC236}">
                <a16:creationId xmlns:a16="http://schemas.microsoft.com/office/drawing/2014/main" id="{EE081CBD-F02C-EBEE-4C86-ADAEB8C22B9D}"/>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11"/>
              </a:ext>
              <a:ext uri="{837473B0-CC2E-450A-ABE3-18F120FF3D39}">
                <a1611:picAttrSrcUrl xmlns:a1611="http://schemas.microsoft.com/office/drawing/2016/11/main" r:id="rId12"/>
              </a:ext>
            </a:extLst>
          </a:blip>
          <a:stretch>
            <a:fillRect/>
          </a:stretch>
        </p:blipFill>
        <p:spPr>
          <a:xfrm>
            <a:off x="4550727" y="2250424"/>
            <a:ext cx="3399473" cy="3212241"/>
          </a:xfrm>
          <a:prstGeom prst="rect">
            <a:avLst/>
          </a:prstGeom>
        </p:spPr>
      </p:pic>
      <p:sp>
        <p:nvSpPr>
          <p:cNvPr id="14" name="Podnaslov 2">
            <a:extLst>
              <a:ext uri="{FF2B5EF4-FFF2-40B4-BE49-F238E27FC236}">
                <a16:creationId xmlns:a16="http://schemas.microsoft.com/office/drawing/2014/main" id="{3F4122E3-F8BC-A0FF-2B4E-2C0B37904FBE}"/>
              </a:ext>
            </a:extLst>
          </p:cNvPr>
          <p:cNvSpPr>
            <a:spLocks noGrp="1"/>
          </p:cNvSpPr>
          <p:nvPr>
            <p:ph type="subTitle" idx="1"/>
          </p:nvPr>
        </p:nvSpPr>
        <p:spPr>
          <a:xfrm>
            <a:off x="1524000" y="1395334"/>
            <a:ext cx="9144000" cy="4544560"/>
          </a:xfrm>
        </p:spPr>
        <p:txBody>
          <a:bodyPr>
            <a:normAutofit/>
          </a:bodyPr>
          <a:lstStyle/>
          <a:p>
            <a:r>
              <a:rPr lang="hr-HR" sz="3600" b="1" dirty="0"/>
              <a:t>RESULTS OF THE PROJECT</a:t>
            </a:r>
            <a:endParaRPr lang="hr-HR" sz="3600" dirty="0"/>
          </a:p>
        </p:txBody>
      </p:sp>
    </p:spTree>
    <p:extLst>
      <p:ext uri="{BB962C8B-B14F-4D97-AF65-F5344CB8AC3E}">
        <p14:creationId xmlns:p14="http://schemas.microsoft.com/office/powerpoint/2010/main" val="14617996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heel(1)">
                                      <p:cBhvr>
                                        <p:cTn id="7" dur="2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676D7A5-EAA9-B35C-9A1A-107D703F2973}"/>
            </a:ext>
          </a:extLst>
        </p:cNvPr>
        <p:cNvGrpSpPr/>
        <p:nvPr/>
      </p:nvGrpSpPr>
      <p:grpSpPr>
        <a:xfrm>
          <a:off x="0" y="0"/>
          <a:ext cx="0" cy="0"/>
          <a:chOff x="0" y="0"/>
          <a:chExt cx="0" cy="0"/>
        </a:xfrm>
      </p:grpSpPr>
      <p:sp>
        <p:nvSpPr>
          <p:cNvPr id="3" name="Podnaslov 2">
            <a:extLst>
              <a:ext uri="{FF2B5EF4-FFF2-40B4-BE49-F238E27FC236}">
                <a16:creationId xmlns:a16="http://schemas.microsoft.com/office/drawing/2014/main" id="{9666A5DD-06CF-0140-9601-6EA362BE4578}"/>
              </a:ext>
            </a:extLst>
          </p:cNvPr>
          <p:cNvSpPr>
            <a:spLocks noGrp="1"/>
          </p:cNvSpPr>
          <p:nvPr>
            <p:ph type="subTitle" idx="1"/>
          </p:nvPr>
        </p:nvSpPr>
        <p:spPr>
          <a:xfrm>
            <a:off x="1524000" y="1395334"/>
            <a:ext cx="9144000" cy="4544560"/>
          </a:xfrm>
        </p:spPr>
        <p:txBody>
          <a:bodyPr>
            <a:normAutofit fontScale="92500" lnSpcReduction="10000"/>
          </a:bodyPr>
          <a:lstStyle/>
          <a:p>
            <a:r>
              <a:rPr lang="hr-HR" sz="3900" b="1" dirty="0"/>
              <a:t>PROJECT IN NUMBERS</a:t>
            </a:r>
          </a:p>
          <a:p>
            <a:endParaRPr lang="hr-HR" sz="3200" b="1" dirty="0"/>
          </a:p>
          <a:p>
            <a:pPr marL="457200" marR="0" lvl="0" indent="-457200" algn="just" defTabSz="914400" rtl="0" eaLnBrk="1" fontAlgn="auto" latinLnBrk="0" hangingPunct="1">
              <a:lnSpc>
                <a:spcPct val="90000"/>
              </a:lnSpc>
              <a:spcBef>
                <a:spcPts val="1000"/>
              </a:spcBef>
              <a:spcAft>
                <a:spcPts val="0"/>
              </a:spcAft>
              <a:buClrTx/>
              <a:buSzTx/>
              <a:buFontTx/>
              <a:buChar char="-"/>
              <a:tabLst/>
              <a:defRPr/>
            </a:pPr>
            <a:r>
              <a:rPr kumimoji="0" lang="hr-HR" sz="3200" b="0" i="0" u="none" strike="noStrike" kern="1200" cap="none" spc="0" normalizeH="0" baseline="0" noProof="0" dirty="0">
                <a:ln>
                  <a:noFill/>
                </a:ln>
                <a:solidFill>
                  <a:prstClr val="black"/>
                </a:solidFill>
                <a:effectLst/>
                <a:uLnTx/>
                <a:uFillTx/>
                <a:latin typeface="Calibri" panose="020F0502020204030204"/>
                <a:ea typeface="+mn-ea"/>
                <a:cs typeface="+mn-cs"/>
              </a:rPr>
              <a:t>Total </a:t>
            </a:r>
            <a:r>
              <a:rPr kumimoji="0" lang="hr-HR" sz="3200" b="0" i="0" u="none" strike="noStrike" kern="1200" cap="none" spc="0" normalizeH="0" baseline="0" noProof="0" dirty="0" err="1">
                <a:ln>
                  <a:noFill/>
                </a:ln>
                <a:solidFill>
                  <a:prstClr val="black"/>
                </a:solidFill>
                <a:effectLst/>
                <a:uLnTx/>
                <a:uFillTx/>
                <a:latin typeface="Calibri" panose="020F0502020204030204"/>
                <a:ea typeface="+mn-ea"/>
                <a:cs typeface="+mn-cs"/>
              </a:rPr>
              <a:t>budget</a:t>
            </a:r>
            <a:r>
              <a:rPr kumimoji="0" lang="hr-HR" sz="3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hr-HR" sz="3200" b="1" i="0" u="none" strike="noStrike" kern="1200" cap="none" spc="0" normalizeH="0" baseline="0" noProof="0" dirty="0">
                <a:ln>
                  <a:noFill/>
                </a:ln>
                <a:solidFill>
                  <a:prstClr val="black"/>
                </a:solidFill>
                <a:effectLst/>
                <a:uLnTx/>
                <a:uFillTx/>
                <a:latin typeface="Calibri" panose="020F0502020204030204"/>
                <a:ea typeface="+mn-ea"/>
                <a:cs typeface="+mn-cs"/>
              </a:rPr>
              <a:t>200.000,- EUR</a:t>
            </a:r>
          </a:p>
          <a:p>
            <a:pPr marL="457200" marR="0" lvl="0" indent="-457200" algn="just" defTabSz="914400" rtl="0" eaLnBrk="1" fontAlgn="auto" latinLnBrk="0" hangingPunct="1">
              <a:lnSpc>
                <a:spcPct val="90000"/>
              </a:lnSpc>
              <a:spcBef>
                <a:spcPts val="1000"/>
              </a:spcBef>
              <a:spcAft>
                <a:spcPts val="0"/>
              </a:spcAft>
              <a:buClrTx/>
              <a:buSzTx/>
              <a:buFontTx/>
              <a:buChar char="-"/>
              <a:tabLst/>
              <a:defRPr/>
            </a:pPr>
            <a:r>
              <a:rPr kumimoji="0" lang="hr-HR" sz="3200" b="0" i="0" u="none" strike="noStrike" kern="1200" cap="none" spc="0" normalizeH="0" baseline="0" noProof="0" dirty="0" err="1">
                <a:ln>
                  <a:noFill/>
                </a:ln>
                <a:solidFill>
                  <a:prstClr val="black"/>
                </a:solidFill>
                <a:effectLst/>
                <a:uLnTx/>
                <a:uFillTx/>
                <a:latin typeface="Calibri" panose="020F0502020204030204"/>
                <a:ea typeface="+mn-ea"/>
                <a:cs typeface="+mn-cs"/>
              </a:rPr>
              <a:t>Number</a:t>
            </a:r>
            <a:r>
              <a:rPr kumimoji="0" lang="hr-HR" sz="3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hr-HR" sz="3200" b="0" i="0" u="none" strike="noStrike" kern="1200" cap="none" spc="0" normalizeH="0" baseline="0" noProof="0" dirty="0" err="1">
                <a:ln>
                  <a:noFill/>
                </a:ln>
                <a:solidFill>
                  <a:prstClr val="black"/>
                </a:solidFill>
                <a:effectLst/>
                <a:uLnTx/>
                <a:uFillTx/>
                <a:latin typeface="Calibri" panose="020F0502020204030204"/>
                <a:ea typeface="+mn-ea"/>
                <a:cs typeface="+mn-cs"/>
              </a:rPr>
              <a:t>of</a:t>
            </a:r>
            <a:r>
              <a:rPr kumimoji="0" lang="hr-HR" sz="3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hr-HR" sz="3200" b="0" i="0" u="none" strike="noStrike" kern="1200" cap="none" spc="0" normalizeH="0" baseline="0" noProof="0" dirty="0" err="1">
                <a:ln>
                  <a:noFill/>
                </a:ln>
                <a:solidFill>
                  <a:prstClr val="black"/>
                </a:solidFill>
                <a:effectLst/>
                <a:uLnTx/>
                <a:uFillTx/>
                <a:latin typeface="Calibri" panose="020F0502020204030204"/>
                <a:ea typeface="+mn-ea"/>
                <a:cs typeface="+mn-cs"/>
              </a:rPr>
              <a:t>expert</a:t>
            </a:r>
            <a:r>
              <a:rPr kumimoji="0" lang="hr-HR" sz="3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hr-HR" sz="3200" b="0" i="0" u="none" strike="noStrike" kern="1200" cap="none" spc="0" normalizeH="0" baseline="0" noProof="0" dirty="0" err="1">
                <a:ln>
                  <a:noFill/>
                </a:ln>
                <a:solidFill>
                  <a:prstClr val="black"/>
                </a:solidFill>
                <a:effectLst/>
                <a:uLnTx/>
                <a:uFillTx/>
                <a:latin typeface="Calibri" panose="020F0502020204030204"/>
                <a:ea typeface="+mn-ea"/>
                <a:cs typeface="+mn-cs"/>
              </a:rPr>
              <a:t>days</a:t>
            </a:r>
            <a:r>
              <a:rPr kumimoji="0" lang="hr-HR" sz="3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hr-HR" sz="3200" b="1" i="0" u="none" strike="noStrike" kern="1200" cap="none" spc="0" normalizeH="0" baseline="0" noProof="0" dirty="0">
                <a:ln>
                  <a:noFill/>
                </a:ln>
                <a:solidFill>
                  <a:prstClr val="black"/>
                </a:solidFill>
                <a:effectLst/>
                <a:uLnTx/>
                <a:uFillTx/>
                <a:latin typeface="Calibri" panose="020F0502020204030204"/>
                <a:ea typeface="+mn-ea"/>
                <a:cs typeface="+mn-cs"/>
              </a:rPr>
              <a:t>124</a:t>
            </a:r>
          </a:p>
          <a:p>
            <a:pPr marL="457200" marR="0" lvl="0" indent="-457200" algn="just" defTabSz="914400" rtl="0" eaLnBrk="1" fontAlgn="auto" latinLnBrk="0" hangingPunct="1">
              <a:lnSpc>
                <a:spcPct val="90000"/>
              </a:lnSpc>
              <a:spcBef>
                <a:spcPts val="1000"/>
              </a:spcBef>
              <a:spcAft>
                <a:spcPts val="0"/>
              </a:spcAft>
              <a:buClrTx/>
              <a:buSzTx/>
              <a:buFontTx/>
              <a:buChar char="-"/>
              <a:tabLst/>
              <a:defRPr/>
            </a:pPr>
            <a:r>
              <a:rPr kumimoji="0" lang="hr-HR" sz="3200" i="0" u="none" strike="noStrike" kern="1200" cap="none" spc="0" normalizeH="0" baseline="0" noProof="0" dirty="0" err="1">
                <a:ln>
                  <a:noFill/>
                </a:ln>
                <a:solidFill>
                  <a:prstClr val="black"/>
                </a:solidFill>
                <a:effectLst/>
                <a:uLnTx/>
                <a:uFillTx/>
                <a:latin typeface="Calibri" panose="020F0502020204030204"/>
                <a:ea typeface="+mn-ea"/>
                <a:cs typeface="+mn-cs"/>
              </a:rPr>
              <a:t>Number</a:t>
            </a:r>
            <a:r>
              <a:rPr kumimoji="0" lang="hr-HR" sz="320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hr-HR" sz="3200" i="0" u="none" strike="noStrike" kern="1200" cap="none" spc="0" normalizeH="0" baseline="0" noProof="0" dirty="0" err="1">
                <a:ln>
                  <a:noFill/>
                </a:ln>
                <a:solidFill>
                  <a:prstClr val="black"/>
                </a:solidFill>
                <a:effectLst/>
                <a:uLnTx/>
                <a:uFillTx/>
                <a:latin typeface="Calibri" panose="020F0502020204030204"/>
                <a:ea typeface="+mn-ea"/>
                <a:cs typeface="+mn-cs"/>
              </a:rPr>
              <a:t>of</a:t>
            </a:r>
            <a:r>
              <a:rPr kumimoji="0" lang="hr-HR" sz="320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hr-HR" sz="3200" i="0" u="none" strike="noStrike" kern="1200" cap="none" spc="0" normalizeH="0" baseline="0" noProof="0" dirty="0" err="1">
                <a:ln>
                  <a:noFill/>
                </a:ln>
                <a:solidFill>
                  <a:prstClr val="black"/>
                </a:solidFill>
                <a:effectLst/>
                <a:uLnTx/>
                <a:uFillTx/>
                <a:latin typeface="Calibri" panose="020F0502020204030204"/>
                <a:ea typeface="+mn-ea"/>
                <a:cs typeface="+mn-cs"/>
              </a:rPr>
              <a:t>weeks</a:t>
            </a:r>
            <a:r>
              <a:rPr lang="hr-HR" sz="3200" dirty="0">
                <a:solidFill>
                  <a:prstClr val="black"/>
                </a:solidFill>
                <a:latin typeface="Calibri" panose="020F0502020204030204"/>
              </a:rPr>
              <a:t>: </a:t>
            </a:r>
            <a:r>
              <a:rPr lang="hr-HR" sz="3200" b="1" dirty="0">
                <a:solidFill>
                  <a:prstClr val="black"/>
                </a:solidFill>
                <a:latin typeface="Calibri" panose="020F0502020204030204"/>
              </a:rPr>
              <a:t>10</a:t>
            </a:r>
            <a:endParaRPr kumimoji="0" lang="hr-HR" sz="32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457200" marR="0" lvl="0" indent="-457200" algn="just" defTabSz="914400" rtl="0" eaLnBrk="1" fontAlgn="auto" latinLnBrk="0" hangingPunct="1">
              <a:lnSpc>
                <a:spcPct val="90000"/>
              </a:lnSpc>
              <a:spcBef>
                <a:spcPts val="1000"/>
              </a:spcBef>
              <a:spcAft>
                <a:spcPts val="0"/>
              </a:spcAft>
              <a:buClrTx/>
              <a:buSzTx/>
              <a:buFontTx/>
              <a:buChar char="-"/>
              <a:tabLst/>
              <a:defRPr/>
            </a:pPr>
            <a:r>
              <a:rPr kumimoji="0" lang="hr-HR" sz="3200" b="0" i="0" u="none" strike="noStrike" kern="1200" cap="none" spc="0" normalizeH="0" baseline="0" noProof="0" dirty="0" err="1">
                <a:ln>
                  <a:noFill/>
                </a:ln>
                <a:solidFill>
                  <a:prstClr val="black"/>
                </a:solidFill>
                <a:effectLst/>
                <a:uLnTx/>
                <a:uFillTx/>
                <a:latin typeface="Calibri" panose="020F0502020204030204"/>
                <a:ea typeface="+mn-ea"/>
                <a:cs typeface="+mn-cs"/>
              </a:rPr>
              <a:t>Number</a:t>
            </a:r>
            <a:r>
              <a:rPr kumimoji="0" lang="hr-HR" sz="3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hr-HR" sz="3200" b="0" i="0" u="none" strike="noStrike" kern="1200" cap="none" spc="0" normalizeH="0" baseline="0" noProof="0" dirty="0" err="1">
                <a:ln>
                  <a:noFill/>
                </a:ln>
                <a:solidFill>
                  <a:prstClr val="black"/>
                </a:solidFill>
                <a:effectLst/>
                <a:uLnTx/>
                <a:uFillTx/>
                <a:latin typeface="Calibri" panose="020F0502020204030204"/>
                <a:ea typeface="+mn-ea"/>
                <a:cs typeface="+mn-cs"/>
              </a:rPr>
              <a:t>of</a:t>
            </a:r>
            <a:r>
              <a:rPr kumimoji="0" lang="hr-HR" sz="3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hr-HR" sz="3200" b="0" i="0" u="none" strike="noStrike" kern="1200" cap="none" spc="0" normalizeH="0" baseline="0" noProof="0" dirty="0" err="1">
                <a:ln>
                  <a:noFill/>
                </a:ln>
                <a:solidFill>
                  <a:prstClr val="black"/>
                </a:solidFill>
                <a:effectLst/>
                <a:uLnTx/>
                <a:uFillTx/>
                <a:latin typeface="Calibri" panose="020F0502020204030204"/>
                <a:ea typeface="+mn-ea"/>
                <a:cs typeface="+mn-cs"/>
              </a:rPr>
              <a:t>missions</a:t>
            </a:r>
            <a:r>
              <a:rPr kumimoji="0" lang="hr-HR" sz="3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hr-HR" sz="3200" b="1" i="0" u="none" strike="noStrike" kern="1200" cap="none" spc="0" normalizeH="0" baseline="0" noProof="0" dirty="0">
                <a:ln>
                  <a:noFill/>
                </a:ln>
                <a:solidFill>
                  <a:prstClr val="black"/>
                </a:solidFill>
                <a:effectLst/>
                <a:uLnTx/>
                <a:uFillTx/>
                <a:latin typeface="Calibri" panose="020F0502020204030204"/>
                <a:ea typeface="+mn-ea"/>
                <a:cs typeface="+mn-cs"/>
              </a:rPr>
              <a:t>31</a:t>
            </a:r>
          </a:p>
          <a:p>
            <a:pPr marL="457200" marR="0" lvl="0" indent="-457200" algn="just" defTabSz="914400" rtl="0" eaLnBrk="1" fontAlgn="auto" latinLnBrk="0" hangingPunct="1">
              <a:lnSpc>
                <a:spcPct val="90000"/>
              </a:lnSpc>
              <a:spcBef>
                <a:spcPts val="1000"/>
              </a:spcBef>
              <a:spcAft>
                <a:spcPts val="0"/>
              </a:spcAft>
              <a:buClrTx/>
              <a:buSzTx/>
              <a:buFontTx/>
              <a:buChar char="-"/>
              <a:tabLst/>
              <a:defRPr/>
            </a:pPr>
            <a:r>
              <a:rPr kumimoji="0" lang="hr-HR" sz="3200" b="0" i="0" u="none" strike="noStrike" kern="1200" cap="none" spc="0" normalizeH="0" baseline="0" noProof="0" dirty="0">
                <a:ln>
                  <a:noFill/>
                </a:ln>
                <a:solidFill>
                  <a:prstClr val="black"/>
                </a:solidFill>
                <a:effectLst/>
                <a:uLnTx/>
                <a:uFillTx/>
                <a:latin typeface="Calibri" panose="020F0502020204030204"/>
                <a:ea typeface="+mn-ea"/>
                <a:cs typeface="+mn-cs"/>
              </a:rPr>
              <a:t>Total </a:t>
            </a:r>
            <a:r>
              <a:rPr kumimoji="0" lang="hr-HR" sz="3200" b="0" i="0" u="none" strike="noStrike" kern="1200" cap="none" spc="0" normalizeH="0" baseline="0" noProof="0" dirty="0" err="1">
                <a:ln>
                  <a:noFill/>
                </a:ln>
                <a:solidFill>
                  <a:prstClr val="black"/>
                </a:solidFill>
                <a:effectLst/>
                <a:uLnTx/>
                <a:uFillTx/>
                <a:latin typeface="Calibri" panose="020F0502020204030204"/>
                <a:ea typeface="+mn-ea"/>
                <a:cs typeface="+mn-cs"/>
              </a:rPr>
              <a:t>number</a:t>
            </a:r>
            <a:r>
              <a:rPr kumimoji="0" lang="hr-HR" sz="3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hr-HR" sz="3200" b="0" i="0" u="none" strike="noStrike" kern="1200" cap="none" spc="0" normalizeH="0" baseline="0" noProof="0" dirty="0" err="1">
                <a:ln>
                  <a:noFill/>
                </a:ln>
                <a:solidFill>
                  <a:prstClr val="black"/>
                </a:solidFill>
                <a:effectLst/>
                <a:uLnTx/>
                <a:uFillTx/>
                <a:latin typeface="Calibri" panose="020F0502020204030204"/>
                <a:ea typeface="+mn-ea"/>
                <a:cs typeface="+mn-cs"/>
              </a:rPr>
              <a:t>of</a:t>
            </a:r>
            <a:r>
              <a:rPr kumimoji="0" lang="hr-HR" sz="3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hr-HR" sz="3200" b="0" i="0" u="none" strike="noStrike" kern="1200" cap="none" spc="0" normalizeH="0" baseline="0" noProof="0" dirty="0" err="1">
                <a:ln>
                  <a:noFill/>
                </a:ln>
                <a:solidFill>
                  <a:prstClr val="black"/>
                </a:solidFill>
                <a:effectLst/>
                <a:uLnTx/>
                <a:uFillTx/>
                <a:latin typeface="Calibri" panose="020F0502020204030204"/>
                <a:ea typeface="+mn-ea"/>
                <a:cs typeface="+mn-cs"/>
              </a:rPr>
              <a:t>experts</a:t>
            </a:r>
            <a:r>
              <a:rPr kumimoji="0" lang="hr-HR" sz="3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hr-HR" sz="3200" b="1" i="0" u="none" strike="noStrike" kern="1200" cap="none" spc="0" normalizeH="0" baseline="0" noProof="0" dirty="0">
                <a:ln>
                  <a:noFill/>
                </a:ln>
                <a:solidFill>
                  <a:prstClr val="black"/>
                </a:solidFill>
                <a:effectLst/>
                <a:uLnTx/>
                <a:uFillTx/>
                <a:latin typeface="Calibri" panose="020F0502020204030204"/>
                <a:ea typeface="+mn-ea"/>
                <a:cs typeface="+mn-cs"/>
              </a:rPr>
              <a:t>14 + Project Leader</a:t>
            </a:r>
          </a:p>
          <a:p>
            <a:pPr marL="457200" indent="-457200" algn="just">
              <a:buFontTx/>
              <a:buChar char="-"/>
              <a:defRPr/>
            </a:pPr>
            <a:r>
              <a:rPr lang="hr-HR" sz="3200" dirty="0" err="1">
                <a:solidFill>
                  <a:prstClr val="black"/>
                </a:solidFill>
              </a:rPr>
              <a:t>Number</a:t>
            </a:r>
            <a:r>
              <a:rPr lang="hr-HR" sz="3200" dirty="0">
                <a:solidFill>
                  <a:prstClr val="black"/>
                </a:solidFill>
              </a:rPr>
              <a:t> </a:t>
            </a:r>
            <a:r>
              <a:rPr lang="hr-HR" sz="3200" dirty="0" err="1">
                <a:solidFill>
                  <a:prstClr val="black"/>
                </a:solidFill>
              </a:rPr>
              <a:t>of</a:t>
            </a:r>
            <a:r>
              <a:rPr lang="hr-HR" sz="3200" dirty="0">
                <a:solidFill>
                  <a:prstClr val="black"/>
                </a:solidFill>
              </a:rPr>
              <a:t> MS: </a:t>
            </a:r>
            <a:r>
              <a:rPr lang="hr-HR" sz="3200" b="1" dirty="0">
                <a:solidFill>
                  <a:prstClr val="black"/>
                </a:solidFill>
              </a:rPr>
              <a:t>2</a:t>
            </a:r>
            <a:endParaRPr kumimoji="0" lang="hr-HR" sz="32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457200" marR="0" lvl="0" indent="-457200" algn="just" defTabSz="914400" rtl="0" eaLnBrk="1" fontAlgn="auto" latinLnBrk="0" hangingPunct="1">
              <a:lnSpc>
                <a:spcPct val="90000"/>
              </a:lnSpc>
              <a:spcBef>
                <a:spcPts val="1000"/>
              </a:spcBef>
              <a:spcAft>
                <a:spcPts val="0"/>
              </a:spcAft>
              <a:buClrTx/>
              <a:buSzTx/>
              <a:buFontTx/>
              <a:buChar char="-"/>
              <a:tabLst/>
              <a:defRPr/>
            </a:pPr>
            <a:r>
              <a:rPr kumimoji="0" lang="hr-HR" sz="3200" b="0" i="0" u="none" strike="noStrike" kern="1200" cap="none" spc="0" normalizeH="0" baseline="0" noProof="0" dirty="0" err="1">
                <a:ln>
                  <a:noFill/>
                </a:ln>
                <a:solidFill>
                  <a:prstClr val="black"/>
                </a:solidFill>
                <a:effectLst/>
                <a:uLnTx/>
                <a:uFillTx/>
                <a:latin typeface="Calibri" panose="020F0502020204030204"/>
                <a:ea typeface="+mn-ea"/>
                <a:cs typeface="+mn-cs"/>
              </a:rPr>
              <a:t>Implementation</a:t>
            </a:r>
            <a:r>
              <a:rPr kumimoji="0" lang="hr-HR" sz="3200" b="0" i="0" u="none" strike="noStrike" kern="1200" cap="none" spc="0" normalizeH="0" baseline="0" noProof="0" dirty="0">
                <a:ln>
                  <a:noFill/>
                </a:ln>
                <a:solidFill>
                  <a:prstClr val="black"/>
                </a:solidFill>
                <a:effectLst/>
                <a:uLnTx/>
                <a:uFillTx/>
                <a:latin typeface="Calibri" panose="020F0502020204030204"/>
                <a:ea typeface="+mn-ea"/>
                <a:cs typeface="+mn-cs"/>
              </a:rPr>
              <a:t> period: </a:t>
            </a:r>
            <a:r>
              <a:rPr kumimoji="0" lang="hr-HR" sz="3200" b="1" i="0" u="none" strike="noStrike" kern="1200" cap="none" spc="0" normalizeH="0" baseline="0" noProof="0" dirty="0">
                <a:ln>
                  <a:noFill/>
                </a:ln>
                <a:solidFill>
                  <a:prstClr val="black"/>
                </a:solidFill>
                <a:effectLst/>
                <a:uLnTx/>
                <a:uFillTx/>
                <a:latin typeface="Calibri" panose="020F0502020204030204"/>
                <a:ea typeface="+mn-ea"/>
                <a:cs typeface="+mn-cs"/>
              </a:rPr>
              <a:t>8 </a:t>
            </a:r>
            <a:r>
              <a:rPr kumimoji="0" lang="hr-HR" sz="3200" b="1" i="0" u="none" strike="noStrike" kern="1200" cap="none" spc="0" normalizeH="0" baseline="0" noProof="0" dirty="0" err="1">
                <a:ln>
                  <a:noFill/>
                </a:ln>
                <a:solidFill>
                  <a:prstClr val="black"/>
                </a:solidFill>
                <a:effectLst/>
                <a:uLnTx/>
                <a:uFillTx/>
                <a:latin typeface="Calibri" panose="020F0502020204030204"/>
                <a:ea typeface="+mn-ea"/>
                <a:cs typeface="+mn-cs"/>
              </a:rPr>
              <a:t>months</a:t>
            </a:r>
            <a:endParaRPr kumimoji="0" lang="hr-HR" sz="32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algn="just"/>
            <a:endParaRPr lang="hr-HR" dirty="0"/>
          </a:p>
        </p:txBody>
      </p:sp>
      <p:pic>
        <p:nvPicPr>
          <p:cNvPr id="4" name="Picture 1">
            <a:extLst>
              <a:ext uri="{FF2B5EF4-FFF2-40B4-BE49-F238E27FC236}">
                <a16:creationId xmlns:a16="http://schemas.microsoft.com/office/drawing/2014/main" id="{830F7591-75A0-24C2-08E4-8A54174ECE62}"/>
              </a:ext>
            </a:extLst>
          </p:cNvPr>
          <p:cNvPicPr/>
          <p:nvPr/>
        </p:nvPicPr>
        <p:blipFill rotWithShape="1">
          <a:blip r:embed="rId3" cstate="print">
            <a:extLst>
              <a:ext uri="{28A0092B-C50C-407E-A947-70E740481C1C}">
                <a14:useLocalDpi xmlns:a14="http://schemas.microsoft.com/office/drawing/2010/main" val="0"/>
              </a:ext>
            </a:extLst>
          </a:blip>
          <a:srcRect l="18612" t="17432" r="29870" b="65432"/>
          <a:stretch/>
        </p:blipFill>
        <p:spPr bwMode="auto">
          <a:xfrm>
            <a:off x="377719" y="6016144"/>
            <a:ext cx="2551642" cy="572293"/>
          </a:xfrm>
          <a:prstGeom prst="rect">
            <a:avLst/>
          </a:prstGeom>
          <a:ln>
            <a:noFill/>
          </a:ln>
          <a:extLst>
            <a:ext uri="{53640926-AAD7-44D8-BBD7-CCE9431645EC}">
              <a14:shadowObscured xmlns:a14="http://schemas.microsoft.com/office/drawing/2010/main"/>
            </a:ext>
          </a:extLst>
        </p:spPr>
      </p:pic>
      <p:pic>
        <p:nvPicPr>
          <p:cNvPr id="5" name="Picture 14">
            <a:extLst>
              <a:ext uri="{FF2B5EF4-FFF2-40B4-BE49-F238E27FC236}">
                <a16:creationId xmlns:a16="http://schemas.microsoft.com/office/drawing/2014/main" id="{8BD12A88-37CB-BA4A-A148-D38DC4BD7FDF}"/>
              </a:ext>
            </a:extLst>
          </p:cNvPr>
          <p:cNvPicPr/>
          <p:nvPr/>
        </p:nvPicPr>
        <p:blipFill>
          <a:blip r:embed="rId4" cstate="print">
            <a:extLst>
              <a:ext uri="{28A0092B-C50C-407E-A947-70E740481C1C}">
                <a14:useLocalDpi xmlns:a14="http://schemas.microsoft.com/office/drawing/2010/main" val="0"/>
              </a:ext>
            </a:extLst>
          </a:blip>
          <a:stretch>
            <a:fillRect/>
          </a:stretch>
        </p:blipFill>
        <p:spPr>
          <a:xfrm>
            <a:off x="9223374" y="5939894"/>
            <a:ext cx="2092113" cy="635425"/>
          </a:xfrm>
          <a:prstGeom prst="rect">
            <a:avLst/>
          </a:prstGeom>
        </p:spPr>
      </p:pic>
      <p:pic>
        <p:nvPicPr>
          <p:cNvPr id="6" name="Picture 14" descr="Description: C:\Users\gzakanji\Desktop\Proposal Turkey\flag_yellow_high.jpg">
            <a:extLst>
              <a:ext uri="{FF2B5EF4-FFF2-40B4-BE49-F238E27FC236}">
                <a16:creationId xmlns:a16="http://schemas.microsoft.com/office/drawing/2014/main" id="{3C5221CA-5248-8756-3BDD-7FBF9495CF24}"/>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583671" y="383303"/>
            <a:ext cx="918846" cy="556578"/>
          </a:xfrm>
          <a:prstGeom prst="rect">
            <a:avLst/>
          </a:prstGeom>
          <a:noFill/>
          <a:ln>
            <a:noFill/>
          </a:ln>
        </p:spPr>
      </p:pic>
      <p:pic>
        <p:nvPicPr>
          <p:cNvPr id="7" name="Picture 15" descr="Zastava">
            <a:extLst>
              <a:ext uri="{FF2B5EF4-FFF2-40B4-BE49-F238E27FC236}">
                <a16:creationId xmlns:a16="http://schemas.microsoft.com/office/drawing/2014/main" id="{A3EBC59E-8BFD-7C69-37CB-C808D5AF011F}"/>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9073727" y="367746"/>
            <a:ext cx="1122680" cy="572135"/>
          </a:xfrm>
          <a:prstGeom prst="rect">
            <a:avLst/>
          </a:prstGeom>
          <a:noFill/>
          <a:ln>
            <a:noFill/>
          </a:ln>
        </p:spPr>
      </p:pic>
      <p:pic>
        <p:nvPicPr>
          <p:cNvPr id="8" name="Picture 12" descr="Description: C:\Users\gzakanji\Desktop\Flag_of_Croatia.svg.png">
            <a:extLst>
              <a:ext uri="{FF2B5EF4-FFF2-40B4-BE49-F238E27FC236}">
                <a16:creationId xmlns:a16="http://schemas.microsoft.com/office/drawing/2014/main" id="{51A9F74D-EFF8-B285-2C64-E614CA455593}"/>
              </a:ext>
            </a:extLst>
          </p:cNvPr>
          <p:cNvPicPr/>
          <p:nvPr/>
        </p:nvPicPr>
        <p:blipFill>
          <a:blip r:embed="rId7" cstate="print">
            <a:extLst>
              <a:ext uri="{28A0092B-C50C-407E-A947-70E740481C1C}">
                <a14:useLocalDpi xmlns:a14="http://schemas.microsoft.com/office/drawing/2010/main" val="0"/>
              </a:ext>
            </a:extLst>
          </a:blip>
          <a:srcRect l="11201" r="11145"/>
          <a:stretch>
            <a:fillRect/>
          </a:stretch>
        </p:blipFill>
        <p:spPr bwMode="auto">
          <a:xfrm>
            <a:off x="10538460" y="379175"/>
            <a:ext cx="1069869" cy="549275"/>
          </a:xfrm>
          <a:prstGeom prst="rect">
            <a:avLst/>
          </a:prstGeom>
          <a:noFill/>
          <a:ln>
            <a:noFill/>
          </a:ln>
        </p:spPr>
      </p:pic>
      <p:pic>
        <p:nvPicPr>
          <p:cNvPr id="9" name="Picture 11" descr="Description: Twinning Logo neu">
            <a:extLst>
              <a:ext uri="{FF2B5EF4-FFF2-40B4-BE49-F238E27FC236}">
                <a16:creationId xmlns:a16="http://schemas.microsoft.com/office/drawing/2014/main" id="{6D6F4232-B002-BB30-82CB-8B9F3B57BE6D}"/>
              </a:ext>
            </a:extLst>
          </p:cNvPr>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6281631" y="5983202"/>
            <a:ext cx="638175" cy="638175"/>
          </a:xfrm>
          <a:prstGeom prst="rect">
            <a:avLst/>
          </a:prstGeom>
          <a:noFill/>
          <a:ln>
            <a:noFill/>
          </a:ln>
        </p:spPr>
      </p:pic>
      <p:pic>
        <p:nvPicPr>
          <p:cNvPr id="10" name="Slika 9" descr="cid:image003.jpg@01D8FF32.1D5D6FA0">
            <a:extLst>
              <a:ext uri="{FF2B5EF4-FFF2-40B4-BE49-F238E27FC236}">
                <a16:creationId xmlns:a16="http://schemas.microsoft.com/office/drawing/2014/main" id="{B305B943-BD54-6A65-F252-26B5D8E59712}"/>
              </a:ext>
            </a:extLst>
          </p:cNvPr>
          <p:cNvPicPr/>
          <p:nvPr/>
        </p:nvPicPr>
        <p:blipFill>
          <a:blip r:embed="rId9" r:link="rId10" cstate="print">
            <a:extLst>
              <a:ext uri="{28A0092B-C50C-407E-A947-70E740481C1C}">
                <a14:useLocalDpi xmlns:a14="http://schemas.microsoft.com/office/drawing/2010/main" val="0"/>
              </a:ext>
            </a:extLst>
          </a:blip>
          <a:srcRect/>
          <a:stretch>
            <a:fillRect/>
          </a:stretch>
        </p:blipFill>
        <p:spPr bwMode="auto">
          <a:xfrm>
            <a:off x="3392487" y="5939894"/>
            <a:ext cx="1158240" cy="692785"/>
          </a:xfrm>
          <a:prstGeom prst="rect">
            <a:avLst/>
          </a:prstGeom>
          <a:noFill/>
          <a:ln>
            <a:noFill/>
          </a:ln>
        </p:spPr>
      </p:pic>
      <p:sp>
        <p:nvSpPr>
          <p:cNvPr id="13" name="Naslov 1">
            <a:extLst>
              <a:ext uri="{FF2B5EF4-FFF2-40B4-BE49-F238E27FC236}">
                <a16:creationId xmlns:a16="http://schemas.microsoft.com/office/drawing/2014/main" id="{DD1241E8-22BD-D158-961C-127BA75CD8F4}"/>
              </a:ext>
            </a:extLst>
          </p:cNvPr>
          <p:cNvSpPr txBox="1">
            <a:spLocks/>
          </p:cNvSpPr>
          <p:nvPr/>
        </p:nvSpPr>
        <p:spPr>
          <a:xfrm>
            <a:off x="716122" y="118541"/>
            <a:ext cx="9144000" cy="875770"/>
          </a:xfrm>
          <a:prstGeom prst="rect">
            <a:avLst/>
          </a:prstGeom>
        </p:spPr>
        <p:txBody>
          <a:bodyPr vert="horz" lIns="91440" tIns="45720" rIns="91440" bIns="45720" rtlCol="0" anchor="b">
            <a:normAutofit fontScale="90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6000" b="0" i="0" u="none" strike="noStrike" kern="1200" cap="none" spc="0" normalizeH="0" baseline="0" noProof="0">
                <a:ln>
                  <a:noFill/>
                </a:ln>
                <a:solidFill>
                  <a:prstClr val="black"/>
                </a:solidFill>
                <a:effectLst/>
                <a:uLnTx/>
                <a:uFillTx/>
                <a:latin typeface="Calibri Light" panose="020F0302020204030204"/>
                <a:ea typeface="+mj-ea"/>
                <a:cs typeface="+mj-cs"/>
              </a:rPr>
              <a:t> </a:t>
            </a:r>
            <a:r>
              <a:rPr kumimoji="0" lang="en-US" sz="1600" b="1" i="0" u="none" strike="noStrike" kern="1200" cap="none" spc="0" normalizeH="0" baseline="0" noProof="0">
                <a:ln>
                  <a:noFill/>
                </a:ln>
                <a:solidFill>
                  <a:srgbClr val="4472C4">
                    <a:lumMod val="75000"/>
                  </a:srgbClr>
                </a:solidFill>
                <a:effectLst/>
                <a:uLnTx/>
                <a:uFillTx/>
                <a:latin typeface="Arial Narrow" panose="020B0606020202030204" pitchFamily="34" charset="0"/>
                <a:ea typeface="+mj-ea"/>
                <a:cs typeface="+mj-cs"/>
              </a:rPr>
              <a:t>Twinning light project: Improving and strengthening administrative capacity of the Audit Authority for</a:t>
            </a:r>
            <a:br>
              <a:rPr kumimoji="0" lang="en-US" sz="1600" b="1" i="0" u="none" strike="noStrike" kern="1200" cap="none" spc="0" normalizeH="0" baseline="0" noProof="0">
                <a:ln>
                  <a:noFill/>
                </a:ln>
                <a:solidFill>
                  <a:srgbClr val="4472C4">
                    <a:lumMod val="75000"/>
                  </a:srgbClr>
                </a:solidFill>
                <a:effectLst/>
                <a:uLnTx/>
                <a:uFillTx/>
                <a:latin typeface="Arial Narrow" panose="020B0606020202030204" pitchFamily="34" charset="0"/>
                <a:ea typeface="+mj-ea"/>
                <a:cs typeface="+mj-cs"/>
              </a:rPr>
            </a:br>
            <a:r>
              <a:rPr kumimoji="0" lang="en-US" sz="1600" b="1" i="0" u="none" strike="noStrike" kern="1200" cap="none" spc="0" normalizeH="0" baseline="0" noProof="0">
                <a:ln>
                  <a:noFill/>
                </a:ln>
                <a:solidFill>
                  <a:srgbClr val="4472C4">
                    <a:lumMod val="75000"/>
                  </a:srgbClr>
                </a:solidFill>
                <a:effectLst/>
                <a:uLnTx/>
                <a:uFillTx/>
                <a:latin typeface="Arial Narrow" panose="020B0606020202030204" pitchFamily="34" charset="0"/>
                <a:ea typeface="+mj-ea"/>
                <a:cs typeface="+mj-cs"/>
              </a:rPr>
              <a:t>audit of IPARD III programme and preparation for future certification work for EAGF and EAFRD</a:t>
            </a:r>
            <a:endParaRPr kumimoji="0" lang="hr-HR" sz="1600" b="1" i="0" u="none" strike="noStrike" kern="1200" cap="none" spc="0" normalizeH="0" baseline="0" noProof="0" dirty="0">
              <a:ln>
                <a:noFill/>
              </a:ln>
              <a:solidFill>
                <a:srgbClr val="4472C4">
                  <a:lumMod val="75000"/>
                </a:srgbClr>
              </a:solidFill>
              <a:effectLst/>
              <a:uLnTx/>
              <a:uFillTx/>
              <a:latin typeface="Arial Narrow" panose="020B0606020202030204" pitchFamily="34" charset="0"/>
              <a:ea typeface="+mj-ea"/>
              <a:cs typeface="+mj-cs"/>
            </a:endParaRPr>
          </a:p>
        </p:txBody>
      </p:sp>
    </p:spTree>
    <p:extLst>
      <p:ext uri="{BB962C8B-B14F-4D97-AF65-F5344CB8AC3E}">
        <p14:creationId xmlns:p14="http://schemas.microsoft.com/office/powerpoint/2010/main" val="12149302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3">
                                            <p:txEl>
                                              <p:pRg st="2" end="2"/>
                                            </p:txEl>
                                          </p:spTgt>
                                        </p:tgtEl>
                                      </p:cBhvr>
                                    </p:animEffect>
                                  </p:childTnLst>
                                </p:cTn>
                              </p:par>
                              <p:par>
                                <p:cTn id="10" presetID="53" presetClass="entr" presetSubtype="16" fill="hold" nodeType="with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 calcmode="lin" valueType="num">
                                      <p:cBhvr>
                                        <p:cTn id="12"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14" dur="500"/>
                                        <p:tgtEl>
                                          <p:spTgt spid="3">
                                            <p:txEl>
                                              <p:pRg st="3" end="3"/>
                                            </p:txEl>
                                          </p:spTgt>
                                        </p:tgtEl>
                                      </p:cBhvr>
                                    </p:animEffect>
                                  </p:childTnLst>
                                </p:cTn>
                              </p:par>
                              <p:par>
                                <p:cTn id="15" presetID="53" presetClass="entr" presetSubtype="16"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 calcmode="lin" valueType="num">
                                      <p:cBhvr>
                                        <p:cTn id="17"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18"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19" dur="500"/>
                                        <p:tgtEl>
                                          <p:spTgt spid="3">
                                            <p:txEl>
                                              <p:pRg st="4" end="4"/>
                                            </p:txEl>
                                          </p:spTgt>
                                        </p:tgtEl>
                                      </p:cBhvr>
                                    </p:animEffect>
                                  </p:childTnLst>
                                </p:cTn>
                              </p:par>
                              <p:par>
                                <p:cTn id="20" presetID="53" presetClass="entr" presetSubtype="16"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 calcmode="lin" valueType="num">
                                      <p:cBhvr>
                                        <p:cTn id="2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2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24" dur="500"/>
                                        <p:tgtEl>
                                          <p:spTgt spid="3">
                                            <p:txEl>
                                              <p:pRg st="5" end="5"/>
                                            </p:txEl>
                                          </p:spTgt>
                                        </p:tgtEl>
                                      </p:cBhvr>
                                    </p:animEffect>
                                  </p:childTnLst>
                                </p:cTn>
                              </p:par>
                              <p:par>
                                <p:cTn id="25" presetID="53" presetClass="entr" presetSubtype="16"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 calcmode="lin" valueType="num">
                                      <p:cBhvr>
                                        <p:cTn id="27"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28"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29" dur="500"/>
                                        <p:tgtEl>
                                          <p:spTgt spid="3">
                                            <p:txEl>
                                              <p:pRg st="6" end="6"/>
                                            </p:txEl>
                                          </p:spTgt>
                                        </p:tgtEl>
                                      </p:cBhvr>
                                    </p:animEffect>
                                  </p:childTnLst>
                                </p:cTn>
                              </p:par>
                              <p:par>
                                <p:cTn id="30" presetID="53" presetClass="entr" presetSubtype="16" fill="hold" nodeType="with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 calcmode="lin" valueType="num">
                                      <p:cBhvr>
                                        <p:cTn id="32"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33"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34" dur="500"/>
                                        <p:tgtEl>
                                          <p:spTgt spid="3">
                                            <p:txEl>
                                              <p:pRg st="7" end="7"/>
                                            </p:txEl>
                                          </p:spTgt>
                                        </p:tgtEl>
                                      </p:cBhvr>
                                    </p:animEffect>
                                  </p:childTnLst>
                                </p:cTn>
                              </p:par>
                              <p:par>
                                <p:cTn id="35" presetID="53" presetClass="entr" presetSubtype="16" fill="hold" nodeType="with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 calcmode="lin" valueType="num">
                                      <p:cBhvr>
                                        <p:cTn id="37" dur="500" fill="hold"/>
                                        <p:tgtEl>
                                          <p:spTgt spid="3">
                                            <p:txEl>
                                              <p:pRg st="8" end="8"/>
                                            </p:txEl>
                                          </p:spTgt>
                                        </p:tgtEl>
                                        <p:attrNameLst>
                                          <p:attrName>ppt_w</p:attrName>
                                        </p:attrNameLst>
                                      </p:cBhvr>
                                      <p:tavLst>
                                        <p:tav tm="0">
                                          <p:val>
                                            <p:fltVal val="0"/>
                                          </p:val>
                                        </p:tav>
                                        <p:tav tm="100000">
                                          <p:val>
                                            <p:strVal val="#ppt_w"/>
                                          </p:val>
                                        </p:tav>
                                      </p:tavLst>
                                    </p:anim>
                                    <p:anim calcmode="lin" valueType="num">
                                      <p:cBhvr>
                                        <p:cTn id="38" dur="500" fill="hold"/>
                                        <p:tgtEl>
                                          <p:spTgt spid="3">
                                            <p:txEl>
                                              <p:pRg st="8" end="8"/>
                                            </p:txEl>
                                          </p:spTgt>
                                        </p:tgtEl>
                                        <p:attrNameLst>
                                          <p:attrName>ppt_h</p:attrName>
                                        </p:attrNameLst>
                                      </p:cBhvr>
                                      <p:tavLst>
                                        <p:tav tm="0">
                                          <p:val>
                                            <p:fltVal val="0"/>
                                          </p:val>
                                        </p:tav>
                                        <p:tav tm="100000">
                                          <p:val>
                                            <p:strVal val="#ppt_h"/>
                                          </p:val>
                                        </p:tav>
                                      </p:tavLst>
                                    </p:anim>
                                    <p:animEffect transition="in" filter="fade">
                                      <p:cBhvr>
                                        <p:cTn id="39"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2F1FD51-6544-5FBC-5B8D-350FE8750020}"/>
            </a:ext>
          </a:extLst>
        </p:cNvPr>
        <p:cNvGrpSpPr/>
        <p:nvPr/>
      </p:nvGrpSpPr>
      <p:grpSpPr>
        <a:xfrm>
          <a:off x="0" y="0"/>
          <a:ext cx="0" cy="0"/>
          <a:chOff x="0" y="0"/>
          <a:chExt cx="0" cy="0"/>
        </a:xfrm>
      </p:grpSpPr>
      <p:sp>
        <p:nvSpPr>
          <p:cNvPr id="3" name="Podnaslov 2">
            <a:extLst>
              <a:ext uri="{FF2B5EF4-FFF2-40B4-BE49-F238E27FC236}">
                <a16:creationId xmlns:a16="http://schemas.microsoft.com/office/drawing/2014/main" id="{7516CB28-CE68-8DBD-94FA-B7944ED75415}"/>
              </a:ext>
            </a:extLst>
          </p:cNvPr>
          <p:cNvSpPr>
            <a:spLocks noGrp="1"/>
          </p:cNvSpPr>
          <p:nvPr>
            <p:ph type="subTitle" idx="1"/>
          </p:nvPr>
        </p:nvSpPr>
        <p:spPr>
          <a:xfrm>
            <a:off x="1524000" y="1395334"/>
            <a:ext cx="9144000" cy="4544560"/>
          </a:xfrm>
        </p:spPr>
        <p:txBody>
          <a:bodyPr>
            <a:normAutofit fontScale="92500" lnSpcReduction="20000"/>
          </a:bodyPr>
          <a:lstStyle/>
          <a:p>
            <a:r>
              <a:rPr lang="hr-HR" sz="3600" b="1" dirty="0"/>
              <a:t>PROJECT IN NUMBERS (2)</a:t>
            </a:r>
          </a:p>
          <a:p>
            <a:endParaRPr lang="hr-HR" sz="3600" b="1" dirty="0"/>
          </a:p>
          <a:p>
            <a:pPr marL="457200" marR="0" lvl="0" indent="-457200" algn="just" defTabSz="914400" rtl="0" eaLnBrk="1" fontAlgn="auto" latinLnBrk="0" hangingPunct="1">
              <a:lnSpc>
                <a:spcPct val="90000"/>
              </a:lnSpc>
              <a:spcBef>
                <a:spcPts val="1000"/>
              </a:spcBef>
              <a:spcAft>
                <a:spcPts val="0"/>
              </a:spcAft>
              <a:buClrTx/>
              <a:buSzTx/>
              <a:buFontTx/>
              <a:buChar char="-"/>
              <a:tabLst/>
              <a:defRPr/>
            </a:pPr>
            <a:r>
              <a:rPr kumimoji="0" lang="hr-HR" sz="3600" b="0" i="0" u="none" strike="noStrike" kern="1200" cap="none" spc="0" normalizeH="0" baseline="0" noProof="0" dirty="0" err="1">
                <a:ln>
                  <a:noFill/>
                </a:ln>
                <a:solidFill>
                  <a:prstClr val="black"/>
                </a:solidFill>
                <a:effectLst/>
                <a:uLnTx/>
                <a:uFillTx/>
                <a:latin typeface="Calibri" panose="020F0502020204030204"/>
                <a:ea typeface="+mn-ea"/>
                <a:cs typeface="+mn-cs"/>
              </a:rPr>
              <a:t>Components</a:t>
            </a:r>
            <a:r>
              <a:rPr kumimoji="0" lang="hr-HR" sz="36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hr-HR" sz="3600" b="1" i="0" u="none" strike="noStrike" kern="1200" cap="none" spc="0" normalizeH="0" baseline="0" noProof="0" dirty="0">
                <a:ln>
                  <a:noFill/>
                </a:ln>
                <a:solidFill>
                  <a:prstClr val="black"/>
                </a:solidFill>
                <a:effectLst/>
                <a:uLnTx/>
                <a:uFillTx/>
                <a:latin typeface="Calibri" panose="020F0502020204030204"/>
                <a:ea typeface="+mn-ea"/>
                <a:cs typeface="+mn-cs"/>
              </a:rPr>
              <a:t>2</a:t>
            </a:r>
          </a:p>
          <a:p>
            <a:pPr marL="457200" marR="0" lvl="0" indent="-457200" algn="just" defTabSz="914400" rtl="0" eaLnBrk="1" fontAlgn="auto" latinLnBrk="0" hangingPunct="1">
              <a:lnSpc>
                <a:spcPct val="90000"/>
              </a:lnSpc>
              <a:spcBef>
                <a:spcPts val="1000"/>
              </a:spcBef>
              <a:spcAft>
                <a:spcPts val="0"/>
              </a:spcAft>
              <a:buClrTx/>
              <a:buSzTx/>
              <a:buFontTx/>
              <a:buChar char="-"/>
              <a:tabLst/>
              <a:defRPr/>
            </a:pPr>
            <a:r>
              <a:rPr kumimoji="0" lang="hr-HR" sz="3600" b="0" i="0" u="none" strike="noStrike" kern="1200" cap="none" spc="0" normalizeH="0" baseline="0" noProof="0" dirty="0" err="1">
                <a:ln>
                  <a:noFill/>
                </a:ln>
                <a:solidFill>
                  <a:prstClr val="black"/>
                </a:solidFill>
                <a:effectLst/>
                <a:uLnTx/>
                <a:uFillTx/>
                <a:latin typeface="Calibri" panose="020F0502020204030204"/>
                <a:ea typeface="+mn-ea"/>
                <a:cs typeface="+mn-cs"/>
              </a:rPr>
              <a:t>Results</a:t>
            </a:r>
            <a:r>
              <a:rPr kumimoji="0" lang="hr-HR" sz="36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hr-HR" sz="3600" b="1" i="0" u="none" strike="noStrike" kern="1200" cap="none" spc="0" normalizeH="0" baseline="0" noProof="0" dirty="0">
                <a:ln>
                  <a:noFill/>
                </a:ln>
                <a:solidFill>
                  <a:prstClr val="black"/>
                </a:solidFill>
                <a:effectLst/>
                <a:uLnTx/>
                <a:uFillTx/>
                <a:latin typeface="Calibri" panose="020F0502020204030204"/>
                <a:ea typeface="+mn-ea"/>
                <a:cs typeface="+mn-cs"/>
              </a:rPr>
              <a:t>5</a:t>
            </a:r>
          </a:p>
          <a:p>
            <a:pPr marL="457200" marR="0" lvl="0" indent="-457200" algn="just" defTabSz="914400" rtl="0" eaLnBrk="1" fontAlgn="auto" latinLnBrk="0" hangingPunct="1">
              <a:lnSpc>
                <a:spcPct val="90000"/>
              </a:lnSpc>
              <a:spcBef>
                <a:spcPts val="1000"/>
              </a:spcBef>
              <a:spcAft>
                <a:spcPts val="0"/>
              </a:spcAft>
              <a:buClrTx/>
              <a:buSzTx/>
              <a:buFontTx/>
              <a:buChar char="-"/>
              <a:tabLst/>
              <a:defRPr/>
            </a:pPr>
            <a:r>
              <a:rPr kumimoji="0" lang="hr-HR" sz="3600" b="0" i="0" u="none" strike="noStrike" kern="1200" cap="none" spc="0" normalizeH="0" baseline="0" noProof="0" dirty="0" err="1">
                <a:ln>
                  <a:noFill/>
                </a:ln>
                <a:solidFill>
                  <a:prstClr val="black"/>
                </a:solidFill>
                <a:effectLst/>
                <a:uLnTx/>
                <a:uFillTx/>
                <a:latin typeface="Calibri" panose="020F0502020204030204"/>
                <a:ea typeface="+mn-ea"/>
                <a:cs typeface="+mn-cs"/>
              </a:rPr>
              <a:t>Activities</a:t>
            </a:r>
            <a:r>
              <a:rPr kumimoji="0" lang="hr-HR" sz="36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hr-HR" sz="3600" b="1" i="0" u="none" strike="noStrike" kern="1200" cap="none" spc="0" normalizeH="0" baseline="0" noProof="0" dirty="0">
                <a:ln>
                  <a:noFill/>
                </a:ln>
                <a:solidFill>
                  <a:prstClr val="black"/>
                </a:solidFill>
                <a:effectLst/>
                <a:uLnTx/>
                <a:uFillTx/>
                <a:latin typeface="Calibri" panose="020F0502020204030204"/>
                <a:ea typeface="+mn-ea"/>
                <a:cs typeface="+mn-cs"/>
              </a:rPr>
              <a:t>15</a:t>
            </a:r>
          </a:p>
          <a:p>
            <a:pPr marL="457200" marR="0" lvl="0" indent="-457200" algn="just" defTabSz="914400" rtl="0" eaLnBrk="1" fontAlgn="auto" latinLnBrk="0" hangingPunct="1">
              <a:lnSpc>
                <a:spcPct val="90000"/>
              </a:lnSpc>
              <a:spcBef>
                <a:spcPts val="1000"/>
              </a:spcBef>
              <a:spcAft>
                <a:spcPts val="0"/>
              </a:spcAft>
              <a:buClrTx/>
              <a:buSzTx/>
              <a:buFontTx/>
              <a:buChar char="-"/>
              <a:tabLst/>
              <a:defRPr/>
            </a:pPr>
            <a:r>
              <a:rPr kumimoji="0" lang="hr-HR" sz="3600" b="0" i="0" u="none" strike="noStrike" kern="1200" cap="none" spc="0" normalizeH="0" baseline="0" noProof="0" dirty="0" err="1">
                <a:ln>
                  <a:noFill/>
                </a:ln>
                <a:solidFill>
                  <a:prstClr val="black"/>
                </a:solidFill>
                <a:effectLst/>
                <a:uLnTx/>
                <a:uFillTx/>
                <a:latin typeface="Calibri" panose="020F0502020204030204"/>
                <a:ea typeface="+mn-ea"/>
                <a:cs typeface="+mn-cs"/>
              </a:rPr>
              <a:t>Internships</a:t>
            </a:r>
            <a:r>
              <a:rPr kumimoji="0" lang="hr-HR" sz="36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hr-HR" sz="3600" b="1" i="0" u="none" strike="noStrike" kern="1200" cap="none" spc="0" normalizeH="0" baseline="0" noProof="0" dirty="0">
                <a:ln>
                  <a:noFill/>
                </a:ln>
                <a:solidFill>
                  <a:prstClr val="black"/>
                </a:solidFill>
                <a:effectLst/>
                <a:uLnTx/>
                <a:uFillTx/>
                <a:latin typeface="Calibri" panose="020F0502020204030204"/>
                <a:ea typeface="+mn-ea"/>
                <a:cs typeface="+mn-cs"/>
              </a:rPr>
              <a:t>3</a:t>
            </a:r>
          </a:p>
          <a:p>
            <a:pPr marL="457200" marR="0" lvl="0" indent="-457200" algn="just" defTabSz="914400" rtl="0" eaLnBrk="1" fontAlgn="auto" latinLnBrk="0" hangingPunct="1">
              <a:lnSpc>
                <a:spcPct val="90000"/>
              </a:lnSpc>
              <a:spcBef>
                <a:spcPts val="1000"/>
              </a:spcBef>
              <a:spcAft>
                <a:spcPts val="0"/>
              </a:spcAft>
              <a:buClrTx/>
              <a:buSzTx/>
              <a:buFontTx/>
              <a:buChar char="-"/>
              <a:tabLst/>
              <a:defRPr/>
            </a:pPr>
            <a:r>
              <a:rPr kumimoji="0" lang="hr-HR" sz="3600" b="0" i="0" u="none" strike="noStrike" kern="1200" cap="none" spc="0" normalizeH="0" baseline="0" noProof="0" dirty="0" err="1">
                <a:ln>
                  <a:noFill/>
                </a:ln>
                <a:solidFill>
                  <a:prstClr val="black"/>
                </a:solidFill>
                <a:effectLst/>
                <a:uLnTx/>
                <a:uFillTx/>
                <a:latin typeface="Calibri" panose="020F0502020204030204"/>
                <a:ea typeface="+mn-ea"/>
                <a:cs typeface="+mn-cs"/>
              </a:rPr>
              <a:t>Study</a:t>
            </a:r>
            <a:r>
              <a:rPr kumimoji="0" lang="hr-HR" sz="36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hr-HR" sz="3600" b="0" i="0" u="none" strike="noStrike" kern="1200" cap="none" spc="0" normalizeH="0" baseline="0" noProof="0" dirty="0" err="1">
                <a:ln>
                  <a:noFill/>
                </a:ln>
                <a:solidFill>
                  <a:prstClr val="black"/>
                </a:solidFill>
                <a:effectLst/>
                <a:uLnTx/>
                <a:uFillTx/>
                <a:latin typeface="Calibri" panose="020F0502020204030204"/>
                <a:ea typeface="+mn-ea"/>
                <a:cs typeface="+mn-cs"/>
              </a:rPr>
              <a:t>visits</a:t>
            </a:r>
            <a:r>
              <a:rPr kumimoji="0" lang="hr-HR" sz="36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hr-HR" sz="3600" b="1" i="0" u="none" strike="noStrike" kern="1200" cap="none" spc="0" normalizeH="0" baseline="0" noProof="0" dirty="0">
                <a:ln>
                  <a:noFill/>
                </a:ln>
                <a:solidFill>
                  <a:prstClr val="black"/>
                </a:solidFill>
                <a:effectLst/>
                <a:uLnTx/>
                <a:uFillTx/>
                <a:latin typeface="Calibri" panose="020F0502020204030204"/>
                <a:ea typeface="+mn-ea"/>
                <a:cs typeface="+mn-cs"/>
              </a:rPr>
              <a:t>2</a:t>
            </a:r>
          </a:p>
          <a:p>
            <a:pPr marL="457200" marR="0" lvl="0" indent="-457200" algn="just" defTabSz="914400" rtl="0" eaLnBrk="1" fontAlgn="auto" latinLnBrk="0" hangingPunct="1">
              <a:lnSpc>
                <a:spcPct val="90000"/>
              </a:lnSpc>
              <a:spcBef>
                <a:spcPts val="1000"/>
              </a:spcBef>
              <a:spcAft>
                <a:spcPts val="0"/>
              </a:spcAft>
              <a:buClrTx/>
              <a:buSzTx/>
              <a:buFontTx/>
              <a:buChar char="-"/>
              <a:tabLst/>
              <a:defRPr/>
            </a:pPr>
            <a:r>
              <a:rPr kumimoji="0" lang="hr-HR" sz="3600" b="0" i="0" u="none" strike="noStrike" kern="1200" cap="none" spc="0" normalizeH="0" baseline="0" noProof="0" dirty="0">
                <a:ln>
                  <a:noFill/>
                </a:ln>
                <a:solidFill>
                  <a:prstClr val="black"/>
                </a:solidFill>
                <a:effectLst/>
                <a:uLnTx/>
                <a:uFillTx/>
                <a:latin typeface="Calibri" panose="020F0502020204030204"/>
                <a:ea typeface="+mn-ea"/>
                <a:cs typeface="+mn-cs"/>
              </a:rPr>
              <a:t>Side </a:t>
            </a:r>
            <a:r>
              <a:rPr kumimoji="0" lang="hr-HR" sz="3600" b="0" i="0" u="none" strike="noStrike" kern="1200" cap="none" spc="0" normalizeH="0" baseline="0" noProof="0" dirty="0" err="1">
                <a:ln>
                  <a:noFill/>
                </a:ln>
                <a:solidFill>
                  <a:prstClr val="black"/>
                </a:solidFill>
                <a:effectLst/>
                <a:uLnTx/>
                <a:uFillTx/>
                <a:latin typeface="Calibri" panose="020F0502020204030204"/>
                <a:ea typeface="+mn-ea"/>
                <a:cs typeface="+mn-cs"/>
              </a:rPr>
              <a:t>letters</a:t>
            </a:r>
            <a:r>
              <a:rPr kumimoji="0" lang="hr-HR" sz="36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hr-HR" sz="3600" b="1" i="0" u="none" strike="noStrike" kern="1200" cap="none" spc="0" normalizeH="0" baseline="0" noProof="0" dirty="0">
                <a:ln>
                  <a:noFill/>
                </a:ln>
                <a:solidFill>
                  <a:prstClr val="black"/>
                </a:solidFill>
                <a:effectLst/>
                <a:uLnTx/>
                <a:uFillTx/>
                <a:latin typeface="Calibri" panose="020F0502020204030204"/>
                <a:ea typeface="+mn-ea"/>
                <a:cs typeface="+mn-cs"/>
              </a:rPr>
              <a:t>0</a:t>
            </a:r>
          </a:p>
          <a:p>
            <a:pPr marL="457200" marR="0" lvl="0" indent="-457200" algn="just" defTabSz="914400" rtl="0" eaLnBrk="1" fontAlgn="auto" latinLnBrk="0" hangingPunct="1">
              <a:lnSpc>
                <a:spcPct val="90000"/>
              </a:lnSpc>
              <a:spcBef>
                <a:spcPts val="1000"/>
              </a:spcBef>
              <a:spcAft>
                <a:spcPts val="0"/>
              </a:spcAft>
              <a:buClrTx/>
              <a:buSzTx/>
              <a:buFontTx/>
              <a:buChar char="-"/>
              <a:tabLst/>
              <a:defRPr/>
            </a:pPr>
            <a:r>
              <a:rPr kumimoji="0" lang="hr-HR" sz="3600" b="0" i="0" u="none" strike="noStrike" kern="1200" cap="none" spc="0" normalizeH="0" baseline="0" noProof="0" dirty="0" err="1">
                <a:ln>
                  <a:noFill/>
                </a:ln>
                <a:solidFill>
                  <a:prstClr val="black"/>
                </a:solidFill>
                <a:effectLst/>
                <a:uLnTx/>
                <a:uFillTx/>
                <a:latin typeface="Calibri" panose="020F0502020204030204"/>
                <a:ea typeface="+mn-ea"/>
                <a:cs typeface="+mn-cs"/>
              </a:rPr>
              <a:t>Addendum</a:t>
            </a:r>
            <a:r>
              <a:rPr kumimoji="0" lang="hr-HR" sz="3600" b="0" i="0" u="none" strike="noStrike" kern="1200" cap="none" spc="0" normalizeH="0" baseline="0" noProof="0" dirty="0">
                <a:ln>
                  <a:noFill/>
                </a:ln>
                <a:solidFill>
                  <a:prstClr val="black"/>
                </a:solidFill>
                <a:effectLst/>
                <a:uLnTx/>
                <a:uFillTx/>
                <a:latin typeface="Calibri" panose="020F0502020204030204"/>
                <a:ea typeface="+mn-ea"/>
                <a:cs typeface="+mn-cs"/>
              </a:rPr>
              <a:t>:	</a:t>
            </a:r>
            <a:r>
              <a:rPr lang="hr-HR" sz="3600" b="1" dirty="0">
                <a:solidFill>
                  <a:prstClr val="black"/>
                </a:solidFill>
                <a:latin typeface="Calibri" panose="020F0502020204030204"/>
              </a:rPr>
              <a:t>0</a:t>
            </a:r>
            <a:endParaRPr kumimoji="0" lang="hr-HR" sz="36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algn="just"/>
            <a:endParaRPr lang="hr-HR" dirty="0"/>
          </a:p>
        </p:txBody>
      </p:sp>
      <p:pic>
        <p:nvPicPr>
          <p:cNvPr id="4" name="Picture 1">
            <a:extLst>
              <a:ext uri="{FF2B5EF4-FFF2-40B4-BE49-F238E27FC236}">
                <a16:creationId xmlns:a16="http://schemas.microsoft.com/office/drawing/2014/main" id="{4DE84E45-24AE-FE24-CE9D-BA2120DA43F2}"/>
              </a:ext>
            </a:extLst>
          </p:cNvPr>
          <p:cNvPicPr/>
          <p:nvPr/>
        </p:nvPicPr>
        <p:blipFill rotWithShape="1">
          <a:blip r:embed="rId3" cstate="print">
            <a:extLst>
              <a:ext uri="{28A0092B-C50C-407E-A947-70E740481C1C}">
                <a14:useLocalDpi xmlns:a14="http://schemas.microsoft.com/office/drawing/2010/main" val="0"/>
              </a:ext>
            </a:extLst>
          </a:blip>
          <a:srcRect l="18612" t="17432" r="29870" b="65432"/>
          <a:stretch/>
        </p:blipFill>
        <p:spPr bwMode="auto">
          <a:xfrm>
            <a:off x="377719" y="6016144"/>
            <a:ext cx="2551642" cy="572293"/>
          </a:xfrm>
          <a:prstGeom prst="rect">
            <a:avLst/>
          </a:prstGeom>
          <a:ln>
            <a:noFill/>
          </a:ln>
          <a:extLst>
            <a:ext uri="{53640926-AAD7-44D8-BBD7-CCE9431645EC}">
              <a14:shadowObscured xmlns:a14="http://schemas.microsoft.com/office/drawing/2010/main"/>
            </a:ext>
          </a:extLst>
        </p:spPr>
      </p:pic>
      <p:pic>
        <p:nvPicPr>
          <p:cNvPr id="5" name="Picture 14">
            <a:extLst>
              <a:ext uri="{FF2B5EF4-FFF2-40B4-BE49-F238E27FC236}">
                <a16:creationId xmlns:a16="http://schemas.microsoft.com/office/drawing/2014/main" id="{F69210DC-F14A-A03B-061D-1E8DE8C027DE}"/>
              </a:ext>
            </a:extLst>
          </p:cNvPr>
          <p:cNvPicPr/>
          <p:nvPr/>
        </p:nvPicPr>
        <p:blipFill>
          <a:blip r:embed="rId4" cstate="print">
            <a:extLst>
              <a:ext uri="{28A0092B-C50C-407E-A947-70E740481C1C}">
                <a14:useLocalDpi xmlns:a14="http://schemas.microsoft.com/office/drawing/2010/main" val="0"/>
              </a:ext>
            </a:extLst>
          </a:blip>
          <a:stretch>
            <a:fillRect/>
          </a:stretch>
        </p:blipFill>
        <p:spPr>
          <a:xfrm>
            <a:off x="9223374" y="5939894"/>
            <a:ext cx="2092113" cy="635425"/>
          </a:xfrm>
          <a:prstGeom prst="rect">
            <a:avLst/>
          </a:prstGeom>
        </p:spPr>
      </p:pic>
      <p:pic>
        <p:nvPicPr>
          <p:cNvPr id="6" name="Picture 14" descr="Description: C:\Users\gzakanji\Desktop\Proposal Turkey\flag_yellow_high.jpg">
            <a:extLst>
              <a:ext uri="{FF2B5EF4-FFF2-40B4-BE49-F238E27FC236}">
                <a16:creationId xmlns:a16="http://schemas.microsoft.com/office/drawing/2014/main" id="{25FBCEF2-255F-F1EE-88B0-C7420DB71C2B}"/>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583671" y="383303"/>
            <a:ext cx="918846" cy="556578"/>
          </a:xfrm>
          <a:prstGeom prst="rect">
            <a:avLst/>
          </a:prstGeom>
          <a:noFill/>
          <a:ln>
            <a:noFill/>
          </a:ln>
        </p:spPr>
      </p:pic>
      <p:pic>
        <p:nvPicPr>
          <p:cNvPr id="7" name="Picture 15" descr="Zastava">
            <a:extLst>
              <a:ext uri="{FF2B5EF4-FFF2-40B4-BE49-F238E27FC236}">
                <a16:creationId xmlns:a16="http://schemas.microsoft.com/office/drawing/2014/main" id="{D864C8DD-0CA3-8A1F-9E35-4B6071C1A515}"/>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9073727" y="367746"/>
            <a:ext cx="1122680" cy="572135"/>
          </a:xfrm>
          <a:prstGeom prst="rect">
            <a:avLst/>
          </a:prstGeom>
          <a:noFill/>
          <a:ln>
            <a:noFill/>
          </a:ln>
        </p:spPr>
      </p:pic>
      <p:pic>
        <p:nvPicPr>
          <p:cNvPr id="8" name="Picture 12" descr="Description: C:\Users\gzakanji\Desktop\Flag_of_Croatia.svg.png">
            <a:extLst>
              <a:ext uri="{FF2B5EF4-FFF2-40B4-BE49-F238E27FC236}">
                <a16:creationId xmlns:a16="http://schemas.microsoft.com/office/drawing/2014/main" id="{FC7BE5A3-1367-8376-B418-10609DB45821}"/>
              </a:ext>
            </a:extLst>
          </p:cNvPr>
          <p:cNvPicPr/>
          <p:nvPr/>
        </p:nvPicPr>
        <p:blipFill>
          <a:blip r:embed="rId7" cstate="print">
            <a:extLst>
              <a:ext uri="{28A0092B-C50C-407E-A947-70E740481C1C}">
                <a14:useLocalDpi xmlns:a14="http://schemas.microsoft.com/office/drawing/2010/main" val="0"/>
              </a:ext>
            </a:extLst>
          </a:blip>
          <a:srcRect l="11201" r="11145"/>
          <a:stretch>
            <a:fillRect/>
          </a:stretch>
        </p:blipFill>
        <p:spPr bwMode="auto">
          <a:xfrm>
            <a:off x="10538460" y="379175"/>
            <a:ext cx="1069869" cy="549275"/>
          </a:xfrm>
          <a:prstGeom prst="rect">
            <a:avLst/>
          </a:prstGeom>
          <a:noFill/>
          <a:ln>
            <a:noFill/>
          </a:ln>
        </p:spPr>
      </p:pic>
      <p:pic>
        <p:nvPicPr>
          <p:cNvPr id="9" name="Picture 11" descr="Description: Twinning Logo neu">
            <a:extLst>
              <a:ext uri="{FF2B5EF4-FFF2-40B4-BE49-F238E27FC236}">
                <a16:creationId xmlns:a16="http://schemas.microsoft.com/office/drawing/2014/main" id="{C59547E0-2EC1-AF3A-329F-290838545932}"/>
              </a:ext>
            </a:extLst>
          </p:cNvPr>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6281631" y="5983202"/>
            <a:ext cx="638175" cy="638175"/>
          </a:xfrm>
          <a:prstGeom prst="rect">
            <a:avLst/>
          </a:prstGeom>
          <a:noFill/>
          <a:ln>
            <a:noFill/>
          </a:ln>
        </p:spPr>
      </p:pic>
      <p:pic>
        <p:nvPicPr>
          <p:cNvPr id="10" name="Slika 9" descr="cid:image003.jpg@01D8FF32.1D5D6FA0">
            <a:extLst>
              <a:ext uri="{FF2B5EF4-FFF2-40B4-BE49-F238E27FC236}">
                <a16:creationId xmlns:a16="http://schemas.microsoft.com/office/drawing/2014/main" id="{FD5EDBDD-214D-B7E4-0E25-8ED1E36DF2E4}"/>
              </a:ext>
            </a:extLst>
          </p:cNvPr>
          <p:cNvPicPr/>
          <p:nvPr/>
        </p:nvPicPr>
        <p:blipFill>
          <a:blip r:embed="rId9" r:link="rId10" cstate="print">
            <a:extLst>
              <a:ext uri="{28A0092B-C50C-407E-A947-70E740481C1C}">
                <a14:useLocalDpi xmlns:a14="http://schemas.microsoft.com/office/drawing/2010/main" val="0"/>
              </a:ext>
            </a:extLst>
          </a:blip>
          <a:srcRect/>
          <a:stretch>
            <a:fillRect/>
          </a:stretch>
        </p:blipFill>
        <p:spPr bwMode="auto">
          <a:xfrm>
            <a:off x="3392487" y="5939894"/>
            <a:ext cx="1158240" cy="692785"/>
          </a:xfrm>
          <a:prstGeom prst="rect">
            <a:avLst/>
          </a:prstGeom>
          <a:noFill/>
          <a:ln>
            <a:noFill/>
          </a:ln>
        </p:spPr>
      </p:pic>
      <p:sp>
        <p:nvSpPr>
          <p:cNvPr id="13" name="Naslov 1">
            <a:extLst>
              <a:ext uri="{FF2B5EF4-FFF2-40B4-BE49-F238E27FC236}">
                <a16:creationId xmlns:a16="http://schemas.microsoft.com/office/drawing/2014/main" id="{421C3725-F95A-C5A5-ADAA-5AC71DEC8A45}"/>
              </a:ext>
            </a:extLst>
          </p:cNvPr>
          <p:cNvSpPr txBox="1">
            <a:spLocks/>
          </p:cNvSpPr>
          <p:nvPr/>
        </p:nvSpPr>
        <p:spPr>
          <a:xfrm>
            <a:off x="716122" y="118541"/>
            <a:ext cx="9144000" cy="875770"/>
          </a:xfrm>
          <a:prstGeom prst="rect">
            <a:avLst/>
          </a:prstGeom>
        </p:spPr>
        <p:txBody>
          <a:bodyPr vert="horz" lIns="91440" tIns="45720" rIns="91440" bIns="45720" rtlCol="0" anchor="b">
            <a:normAutofit fontScale="90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6000" b="0" i="0" u="none" strike="noStrike" kern="1200" cap="none" spc="0" normalizeH="0" baseline="0" noProof="0">
                <a:ln>
                  <a:noFill/>
                </a:ln>
                <a:solidFill>
                  <a:prstClr val="black"/>
                </a:solidFill>
                <a:effectLst/>
                <a:uLnTx/>
                <a:uFillTx/>
                <a:latin typeface="Calibri Light" panose="020F0302020204030204"/>
                <a:ea typeface="+mj-ea"/>
                <a:cs typeface="+mj-cs"/>
              </a:rPr>
              <a:t> </a:t>
            </a:r>
            <a:r>
              <a:rPr kumimoji="0" lang="en-US" sz="1600" b="1" i="0" u="none" strike="noStrike" kern="1200" cap="none" spc="0" normalizeH="0" baseline="0" noProof="0">
                <a:ln>
                  <a:noFill/>
                </a:ln>
                <a:solidFill>
                  <a:srgbClr val="4472C4">
                    <a:lumMod val="75000"/>
                  </a:srgbClr>
                </a:solidFill>
                <a:effectLst/>
                <a:uLnTx/>
                <a:uFillTx/>
                <a:latin typeface="Arial Narrow" panose="020B0606020202030204" pitchFamily="34" charset="0"/>
                <a:ea typeface="+mj-ea"/>
                <a:cs typeface="+mj-cs"/>
              </a:rPr>
              <a:t>Twinning light project: Improving and strengthening administrative capacity of the Audit Authority for</a:t>
            </a:r>
            <a:br>
              <a:rPr kumimoji="0" lang="en-US" sz="1600" b="1" i="0" u="none" strike="noStrike" kern="1200" cap="none" spc="0" normalizeH="0" baseline="0" noProof="0">
                <a:ln>
                  <a:noFill/>
                </a:ln>
                <a:solidFill>
                  <a:srgbClr val="4472C4">
                    <a:lumMod val="75000"/>
                  </a:srgbClr>
                </a:solidFill>
                <a:effectLst/>
                <a:uLnTx/>
                <a:uFillTx/>
                <a:latin typeface="Arial Narrow" panose="020B0606020202030204" pitchFamily="34" charset="0"/>
                <a:ea typeface="+mj-ea"/>
                <a:cs typeface="+mj-cs"/>
              </a:rPr>
            </a:br>
            <a:r>
              <a:rPr kumimoji="0" lang="en-US" sz="1600" b="1" i="0" u="none" strike="noStrike" kern="1200" cap="none" spc="0" normalizeH="0" baseline="0" noProof="0">
                <a:ln>
                  <a:noFill/>
                </a:ln>
                <a:solidFill>
                  <a:srgbClr val="4472C4">
                    <a:lumMod val="75000"/>
                  </a:srgbClr>
                </a:solidFill>
                <a:effectLst/>
                <a:uLnTx/>
                <a:uFillTx/>
                <a:latin typeface="Arial Narrow" panose="020B0606020202030204" pitchFamily="34" charset="0"/>
                <a:ea typeface="+mj-ea"/>
                <a:cs typeface="+mj-cs"/>
              </a:rPr>
              <a:t>audit of IPARD III programme and preparation for future certification work for EAGF and EAFRD</a:t>
            </a:r>
            <a:endParaRPr kumimoji="0" lang="hr-HR" sz="1600" b="1" i="0" u="none" strike="noStrike" kern="1200" cap="none" spc="0" normalizeH="0" baseline="0" noProof="0" dirty="0">
              <a:ln>
                <a:noFill/>
              </a:ln>
              <a:solidFill>
                <a:srgbClr val="4472C4">
                  <a:lumMod val="75000"/>
                </a:srgbClr>
              </a:solidFill>
              <a:effectLst/>
              <a:uLnTx/>
              <a:uFillTx/>
              <a:latin typeface="Arial Narrow" panose="020B0606020202030204" pitchFamily="34" charset="0"/>
              <a:ea typeface="+mj-ea"/>
              <a:cs typeface="+mj-cs"/>
            </a:endParaRPr>
          </a:p>
        </p:txBody>
      </p:sp>
    </p:spTree>
    <p:extLst>
      <p:ext uri="{BB962C8B-B14F-4D97-AF65-F5344CB8AC3E}">
        <p14:creationId xmlns:p14="http://schemas.microsoft.com/office/powerpoint/2010/main" val="6271274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3">
                                            <p:txEl>
                                              <p:pRg st="2" end="2"/>
                                            </p:txEl>
                                          </p:spTgt>
                                        </p:tgtEl>
                                      </p:cBhvr>
                                    </p:animEffect>
                                  </p:childTnLst>
                                </p:cTn>
                              </p:par>
                              <p:par>
                                <p:cTn id="10" presetID="53" presetClass="entr" presetSubtype="16" fill="hold" nodeType="with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 calcmode="lin" valueType="num">
                                      <p:cBhvr>
                                        <p:cTn id="12"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14" dur="500"/>
                                        <p:tgtEl>
                                          <p:spTgt spid="3">
                                            <p:txEl>
                                              <p:pRg st="3" end="3"/>
                                            </p:txEl>
                                          </p:spTgt>
                                        </p:tgtEl>
                                      </p:cBhvr>
                                    </p:animEffect>
                                  </p:childTnLst>
                                </p:cTn>
                              </p:par>
                              <p:par>
                                <p:cTn id="15" presetID="53" presetClass="entr" presetSubtype="16"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 calcmode="lin" valueType="num">
                                      <p:cBhvr>
                                        <p:cTn id="17"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18"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19" dur="500"/>
                                        <p:tgtEl>
                                          <p:spTgt spid="3">
                                            <p:txEl>
                                              <p:pRg st="4" end="4"/>
                                            </p:txEl>
                                          </p:spTgt>
                                        </p:tgtEl>
                                      </p:cBhvr>
                                    </p:animEffect>
                                  </p:childTnLst>
                                </p:cTn>
                              </p:par>
                              <p:par>
                                <p:cTn id="20" presetID="53" presetClass="entr" presetSubtype="16"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 calcmode="lin" valueType="num">
                                      <p:cBhvr>
                                        <p:cTn id="2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2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24" dur="500"/>
                                        <p:tgtEl>
                                          <p:spTgt spid="3">
                                            <p:txEl>
                                              <p:pRg st="5" end="5"/>
                                            </p:txEl>
                                          </p:spTgt>
                                        </p:tgtEl>
                                      </p:cBhvr>
                                    </p:animEffect>
                                  </p:childTnLst>
                                </p:cTn>
                              </p:par>
                              <p:par>
                                <p:cTn id="25" presetID="53" presetClass="entr" presetSubtype="16"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 calcmode="lin" valueType="num">
                                      <p:cBhvr>
                                        <p:cTn id="27"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28"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29" dur="500"/>
                                        <p:tgtEl>
                                          <p:spTgt spid="3">
                                            <p:txEl>
                                              <p:pRg st="6" end="6"/>
                                            </p:txEl>
                                          </p:spTgt>
                                        </p:tgtEl>
                                      </p:cBhvr>
                                    </p:animEffect>
                                  </p:childTnLst>
                                </p:cTn>
                              </p:par>
                              <p:par>
                                <p:cTn id="30" presetID="53" presetClass="entr" presetSubtype="16" fill="hold" nodeType="with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 calcmode="lin" valueType="num">
                                      <p:cBhvr>
                                        <p:cTn id="32"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33"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34" dur="500"/>
                                        <p:tgtEl>
                                          <p:spTgt spid="3">
                                            <p:txEl>
                                              <p:pRg st="7" end="7"/>
                                            </p:txEl>
                                          </p:spTgt>
                                        </p:tgtEl>
                                      </p:cBhvr>
                                    </p:animEffect>
                                  </p:childTnLst>
                                </p:cTn>
                              </p:par>
                              <p:par>
                                <p:cTn id="35" presetID="53" presetClass="entr" presetSubtype="16" fill="hold" nodeType="with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 calcmode="lin" valueType="num">
                                      <p:cBhvr>
                                        <p:cTn id="37" dur="500" fill="hold"/>
                                        <p:tgtEl>
                                          <p:spTgt spid="3">
                                            <p:txEl>
                                              <p:pRg st="8" end="8"/>
                                            </p:txEl>
                                          </p:spTgt>
                                        </p:tgtEl>
                                        <p:attrNameLst>
                                          <p:attrName>ppt_w</p:attrName>
                                        </p:attrNameLst>
                                      </p:cBhvr>
                                      <p:tavLst>
                                        <p:tav tm="0">
                                          <p:val>
                                            <p:fltVal val="0"/>
                                          </p:val>
                                        </p:tav>
                                        <p:tav tm="100000">
                                          <p:val>
                                            <p:strVal val="#ppt_w"/>
                                          </p:val>
                                        </p:tav>
                                      </p:tavLst>
                                    </p:anim>
                                    <p:anim calcmode="lin" valueType="num">
                                      <p:cBhvr>
                                        <p:cTn id="38" dur="500" fill="hold"/>
                                        <p:tgtEl>
                                          <p:spTgt spid="3">
                                            <p:txEl>
                                              <p:pRg st="8" end="8"/>
                                            </p:txEl>
                                          </p:spTgt>
                                        </p:tgtEl>
                                        <p:attrNameLst>
                                          <p:attrName>ppt_h</p:attrName>
                                        </p:attrNameLst>
                                      </p:cBhvr>
                                      <p:tavLst>
                                        <p:tav tm="0">
                                          <p:val>
                                            <p:fltVal val="0"/>
                                          </p:val>
                                        </p:tav>
                                        <p:tav tm="100000">
                                          <p:val>
                                            <p:strVal val="#ppt_h"/>
                                          </p:val>
                                        </p:tav>
                                      </p:tavLst>
                                    </p:anim>
                                    <p:animEffect transition="in" filter="fade">
                                      <p:cBhvr>
                                        <p:cTn id="39"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Podnaslov 2">
            <a:extLst>
              <a:ext uri="{FF2B5EF4-FFF2-40B4-BE49-F238E27FC236}">
                <a16:creationId xmlns:a16="http://schemas.microsoft.com/office/drawing/2014/main" id="{59630DCB-B30B-43F2-AAD3-56D771D8A349}"/>
              </a:ext>
            </a:extLst>
          </p:cNvPr>
          <p:cNvSpPr>
            <a:spLocks noGrp="1"/>
          </p:cNvSpPr>
          <p:nvPr>
            <p:ph type="subTitle" idx="1"/>
          </p:nvPr>
        </p:nvSpPr>
        <p:spPr>
          <a:xfrm>
            <a:off x="1524000" y="1395334"/>
            <a:ext cx="9144000" cy="4544560"/>
          </a:xfrm>
        </p:spPr>
        <p:txBody>
          <a:bodyPr>
            <a:normAutofit/>
          </a:bodyPr>
          <a:lstStyle/>
          <a:p>
            <a:r>
              <a:rPr lang="hr-HR" sz="3200" b="1" dirty="0"/>
              <a:t>COMPONENTS OF THE PROJECT</a:t>
            </a:r>
          </a:p>
          <a:p>
            <a:endParaRPr lang="hr-HR" sz="3200" b="1" dirty="0"/>
          </a:p>
          <a:p>
            <a:pPr algn="just"/>
            <a:r>
              <a:rPr lang="en-US" sz="2800" b="1" u="sng" dirty="0"/>
              <a:t>Component 1:</a:t>
            </a:r>
            <a:r>
              <a:rPr lang="hr-HR" sz="2800" dirty="0"/>
              <a:t>	</a:t>
            </a:r>
            <a:r>
              <a:rPr lang="en-US" sz="2800" dirty="0"/>
              <a:t>Strengthening the capacity of Audit </a:t>
            </a:r>
            <a:r>
              <a:rPr lang="hr-HR" sz="2800" dirty="0"/>
              <a:t>				</a:t>
            </a:r>
            <a:r>
              <a:rPr lang="en-US" sz="2800" dirty="0"/>
              <a:t>Authority for audit of Measures 7 and 9, </a:t>
            </a:r>
            <a:r>
              <a:rPr lang="hr-HR" sz="2800" dirty="0"/>
              <a:t>			</a:t>
            </a:r>
            <a:r>
              <a:rPr lang="en-US" sz="2800" dirty="0"/>
              <a:t>on IT security as well as increase </a:t>
            </a:r>
            <a:r>
              <a:rPr lang="hr-HR" sz="2800" dirty="0"/>
              <a:t>				</a:t>
            </a:r>
            <a:r>
              <a:rPr lang="en-US" sz="2800" dirty="0"/>
              <a:t>knowledge on IACS and PRAG rules</a:t>
            </a:r>
            <a:endParaRPr lang="hr-HR" sz="2800" dirty="0"/>
          </a:p>
          <a:p>
            <a:pPr algn="just"/>
            <a:r>
              <a:rPr lang="en-US" sz="2800" b="1" u="sng" dirty="0"/>
              <a:t>Component 2:</a:t>
            </a:r>
            <a:r>
              <a:rPr lang="hr-HR" sz="2800" dirty="0"/>
              <a:t>	</a:t>
            </a:r>
            <a:r>
              <a:rPr lang="en-US" sz="2800" dirty="0"/>
              <a:t>Development of relevant procedures for </a:t>
            </a:r>
            <a:r>
              <a:rPr lang="hr-HR" sz="2800" dirty="0"/>
              <a:t>			</a:t>
            </a:r>
            <a:r>
              <a:rPr lang="en-US" sz="2800" dirty="0"/>
              <a:t>IPARD III and strengthening the capacity of </a:t>
            </a:r>
            <a:r>
              <a:rPr lang="hr-HR" sz="2800" dirty="0"/>
              <a:t>			</a:t>
            </a:r>
            <a:r>
              <a:rPr lang="en-US" sz="2800" dirty="0"/>
              <a:t>Audit Authority for audit of IPARD III </a:t>
            </a:r>
            <a:r>
              <a:rPr lang="hr-HR" sz="2800" dirty="0"/>
              <a:t>				</a:t>
            </a:r>
            <a:r>
              <a:rPr lang="en-US" sz="2800" dirty="0" err="1"/>
              <a:t>programme</a:t>
            </a:r>
            <a:r>
              <a:rPr lang="en-US" sz="2800" dirty="0"/>
              <a:t>. </a:t>
            </a:r>
            <a:endParaRPr lang="hr-HR" sz="2800" dirty="0"/>
          </a:p>
        </p:txBody>
      </p:sp>
      <p:pic>
        <p:nvPicPr>
          <p:cNvPr id="4" name="Picture 1">
            <a:extLst>
              <a:ext uri="{FF2B5EF4-FFF2-40B4-BE49-F238E27FC236}">
                <a16:creationId xmlns:a16="http://schemas.microsoft.com/office/drawing/2014/main" id="{BB109947-8990-4251-A6CD-9A97961D7DE0}"/>
              </a:ext>
            </a:extLst>
          </p:cNvPr>
          <p:cNvPicPr/>
          <p:nvPr/>
        </p:nvPicPr>
        <p:blipFill rotWithShape="1">
          <a:blip r:embed="rId3" cstate="print">
            <a:extLst>
              <a:ext uri="{28A0092B-C50C-407E-A947-70E740481C1C}">
                <a14:useLocalDpi xmlns:a14="http://schemas.microsoft.com/office/drawing/2010/main" val="0"/>
              </a:ext>
            </a:extLst>
          </a:blip>
          <a:srcRect l="18612" t="17432" r="29870" b="65432"/>
          <a:stretch/>
        </p:blipFill>
        <p:spPr bwMode="auto">
          <a:xfrm>
            <a:off x="377719" y="6016144"/>
            <a:ext cx="2551642" cy="572293"/>
          </a:xfrm>
          <a:prstGeom prst="rect">
            <a:avLst/>
          </a:prstGeom>
          <a:ln>
            <a:noFill/>
          </a:ln>
          <a:extLst>
            <a:ext uri="{53640926-AAD7-44D8-BBD7-CCE9431645EC}">
              <a14:shadowObscured xmlns:a14="http://schemas.microsoft.com/office/drawing/2010/main"/>
            </a:ext>
          </a:extLst>
        </p:spPr>
      </p:pic>
      <p:pic>
        <p:nvPicPr>
          <p:cNvPr id="5" name="Picture 14">
            <a:extLst>
              <a:ext uri="{FF2B5EF4-FFF2-40B4-BE49-F238E27FC236}">
                <a16:creationId xmlns:a16="http://schemas.microsoft.com/office/drawing/2014/main" id="{3495E201-2E13-4576-A010-EF2C98EA7356}"/>
              </a:ext>
            </a:extLst>
          </p:cNvPr>
          <p:cNvPicPr/>
          <p:nvPr/>
        </p:nvPicPr>
        <p:blipFill>
          <a:blip r:embed="rId4" cstate="print">
            <a:extLst>
              <a:ext uri="{28A0092B-C50C-407E-A947-70E740481C1C}">
                <a14:useLocalDpi xmlns:a14="http://schemas.microsoft.com/office/drawing/2010/main" val="0"/>
              </a:ext>
            </a:extLst>
          </a:blip>
          <a:stretch>
            <a:fillRect/>
          </a:stretch>
        </p:blipFill>
        <p:spPr>
          <a:xfrm>
            <a:off x="9223374" y="5939894"/>
            <a:ext cx="2092113" cy="635425"/>
          </a:xfrm>
          <a:prstGeom prst="rect">
            <a:avLst/>
          </a:prstGeom>
        </p:spPr>
      </p:pic>
      <p:pic>
        <p:nvPicPr>
          <p:cNvPr id="6" name="Picture 14" descr="Description: C:\Users\gzakanji\Desktop\Proposal Turkey\flag_yellow_high.jpg">
            <a:extLst>
              <a:ext uri="{FF2B5EF4-FFF2-40B4-BE49-F238E27FC236}">
                <a16:creationId xmlns:a16="http://schemas.microsoft.com/office/drawing/2014/main" id="{5AEE77D9-D718-4672-8646-1720952334AB}"/>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583671" y="383303"/>
            <a:ext cx="918846" cy="556578"/>
          </a:xfrm>
          <a:prstGeom prst="rect">
            <a:avLst/>
          </a:prstGeom>
          <a:noFill/>
          <a:ln>
            <a:noFill/>
          </a:ln>
        </p:spPr>
      </p:pic>
      <p:pic>
        <p:nvPicPr>
          <p:cNvPr id="7" name="Picture 15" descr="Zastava">
            <a:extLst>
              <a:ext uri="{FF2B5EF4-FFF2-40B4-BE49-F238E27FC236}">
                <a16:creationId xmlns:a16="http://schemas.microsoft.com/office/drawing/2014/main" id="{6CB2C10E-683B-49E2-BD12-2CCA86F3ECB3}"/>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9073727" y="367746"/>
            <a:ext cx="1122680" cy="572135"/>
          </a:xfrm>
          <a:prstGeom prst="rect">
            <a:avLst/>
          </a:prstGeom>
          <a:noFill/>
          <a:ln>
            <a:noFill/>
          </a:ln>
        </p:spPr>
      </p:pic>
      <p:pic>
        <p:nvPicPr>
          <p:cNvPr id="8" name="Picture 12" descr="Description: C:\Users\gzakanji\Desktop\Flag_of_Croatia.svg.png">
            <a:extLst>
              <a:ext uri="{FF2B5EF4-FFF2-40B4-BE49-F238E27FC236}">
                <a16:creationId xmlns:a16="http://schemas.microsoft.com/office/drawing/2014/main" id="{C01545D8-516E-4FA7-A57D-B48BA294F058}"/>
              </a:ext>
            </a:extLst>
          </p:cNvPr>
          <p:cNvPicPr/>
          <p:nvPr/>
        </p:nvPicPr>
        <p:blipFill>
          <a:blip r:embed="rId7" cstate="print">
            <a:extLst>
              <a:ext uri="{28A0092B-C50C-407E-A947-70E740481C1C}">
                <a14:useLocalDpi xmlns:a14="http://schemas.microsoft.com/office/drawing/2010/main" val="0"/>
              </a:ext>
            </a:extLst>
          </a:blip>
          <a:srcRect l="11201" r="11145"/>
          <a:stretch>
            <a:fillRect/>
          </a:stretch>
        </p:blipFill>
        <p:spPr bwMode="auto">
          <a:xfrm>
            <a:off x="10538460" y="379175"/>
            <a:ext cx="1069869" cy="549275"/>
          </a:xfrm>
          <a:prstGeom prst="rect">
            <a:avLst/>
          </a:prstGeom>
          <a:noFill/>
          <a:ln>
            <a:noFill/>
          </a:ln>
        </p:spPr>
      </p:pic>
      <p:pic>
        <p:nvPicPr>
          <p:cNvPr id="9" name="Picture 11" descr="Description: Twinning Logo neu">
            <a:extLst>
              <a:ext uri="{FF2B5EF4-FFF2-40B4-BE49-F238E27FC236}">
                <a16:creationId xmlns:a16="http://schemas.microsoft.com/office/drawing/2014/main" id="{A90F91BA-AC2A-4202-8BC1-5CA85849F222}"/>
              </a:ext>
            </a:extLst>
          </p:cNvPr>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6281631" y="5983202"/>
            <a:ext cx="638175" cy="638175"/>
          </a:xfrm>
          <a:prstGeom prst="rect">
            <a:avLst/>
          </a:prstGeom>
          <a:noFill/>
          <a:ln>
            <a:noFill/>
          </a:ln>
        </p:spPr>
      </p:pic>
      <p:pic>
        <p:nvPicPr>
          <p:cNvPr id="10" name="Slika 9" descr="cid:image003.jpg@01D8FF32.1D5D6FA0">
            <a:extLst>
              <a:ext uri="{FF2B5EF4-FFF2-40B4-BE49-F238E27FC236}">
                <a16:creationId xmlns:a16="http://schemas.microsoft.com/office/drawing/2014/main" id="{719D5A2D-C59C-4320-A74B-B50BA28D81C5}"/>
              </a:ext>
            </a:extLst>
          </p:cNvPr>
          <p:cNvPicPr/>
          <p:nvPr/>
        </p:nvPicPr>
        <p:blipFill>
          <a:blip r:embed="rId9" r:link="rId10" cstate="print">
            <a:extLst>
              <a:ext uri="{28A0092B-C50C-407E-A947-70E740481C1C}">
                <a14:useLocalDpi xmlns:a14="http://schemas.microsoft.com/office/drawing/2010/main" val="0"/>
              </a:ext>
            </a:extLst>
          </a:blip>
          <a:srcRect/>
          <a:stretch>
            <a:fillRect/>
          </a:stretch>
        </p:blipFill>
        <p:spPr bwMode="auto">
          <a:xfrm>
            <a:off x="3392487" y="5939894"/>
            <a:ext cx="1158240" cy="692785"/>
          </a:xfrm>
          <a:prstGeom prst="rect">
            <a:avLst/>
          </a:prstGeom>
          <a:noFill/>
          <a:ln>
            <a:noFill/>
          </a:ln>
        </p:spPr>
      </p:pic>
      <p:sp>
        <p:nvSpPr>
          <p:cNvPr id="13" name="Naslov 1">
            <a:extLst>
              <a:ext uri="{FF2B5EF4-FFF2-40B4-BE49-F238E27FC236}">
                <a16:creationId xmlns:a16="http://schemas.microsoft.com/office/drawing/2014/main" id="{C88CF056-FB5B-6864-A5B2-C5D76EAFFF67}"/>
              </a:ext>
            </a:extLst>
          </p:cNvPr>
          <p:cNvSpPr txBox="1">
            <a:spLocks/>
          </p:cNvSpPr>
          <p:nvPr/>
        </p:nvSpPr>
        <p:spPr>
          <a:xfrm>
            <a:off x="716122" y="118541"/>
            <a:ext cx="9144000" cy="875770"/>
          </a:xfrm>
          <a:prstGeom prst="rect">
            <a:avLst/>
          </a:prstGeom>
        </p:spPr>
        <p:txBody>
          <a:bodyPr vert="horz" lIns="91440" tIns="45720" rIns="91440" bIns="45720" rtlCol="0" anchor="b">
            <a:normAutofit fontScale="90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a:t> </a:t>
            </a:r>
            <a:r>
              <a:rPr lang="en-US" sz="1600" b="1">
                <a:solidFill>
                  <a:schemeClr val="accent1">
                    <a:lumMod val="75000"/>
                  </a:schemeClr>
                </a:solidFill>
                <a:latin typeface="Arial Narrow" panose="020B0606020202030204" pitchFamily="34" charset="0"/>
              </a:rPr>
              <a:t>Twinning light project: Improving and strengthening administrative capacity of the Audit Authority for</a:t>
            </a:r>
            <a:br>
              <a:rPr lang="en-US" sz="1600" b="1">
                <a:solidFill>
                  <a:schemeClr val="accent1">
                    <a:lumMod val="75000"/>
                  </a:schemeClr>
                </a:solidFill>
                <a:latin typeface="Arial Narrow" panose="020B0606020202030204" pitchFamily="34" charset="0"/>
              </a:rPr>
            </a:br>
            <a:r>
              <a:rPr lang="en-US" sz="1600" b="1">
                <a:solidFill>
                  <a:schemeClr val="accent1">
                    <a:lumMod val="75000"/>
                  </a:schemeClr>
                </a:solidFill>
                <a:latin typeface="Arial Narrow" panose="020B0606020202030204" pitchFamily="34" charset="0"/>
              </a:rPr>
              <a:t>audit of IPARD III programme and preparation for future certification work for EAGF and EAFRD</a:t>
            </a:r>
            <a:endParaRPr lang="hr-HR" sz="1600" b="1" dirty="0">
              <a:solidFill>
                <a:schemeClr val="accent1">
                  <a:lumMod val="75000"/>
                </a:schemeClr>
              </a:solidFill>
              <a:latin typeface="Arial Narrow" panose="020B0606020202030204" pitchFamily="34" charset="0"/>
            </a:endParaRPr>
          </a:p>
        </p:txBody>
      </p:sp>
    </p:spTree>
    <p:extLst>
      <p:ext uri="{BB962C8B-B14F-4D97-AF65-F5344CB8AC3E}">
        <p14:creationId xmlns:p14="http://schemas.microsoft.com/office/powerpoint/2010/main" val="16576616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Podnaslov 2">
            <a:extLst>
              <a:ext uri="{FF2B5EF4-FFF2-40B4-BE49-F238E27FC236}">
                <a16:creationId xmlns:a16="http://schemas.microsoft.com/office/drawing/2014/main" id="{59630DCB-B30B-43F2-AAD3-56D771D8A349}"/>
              </a:ext>
            </a:extLst>
          </p:cNvPr>
          <p:cNvSpPr>
            <a:spLocks noGrp="1"/>
          </p:cNvSpPr>
          <p:nvPr>
            <p:ph type="subTitle" idx="1"/>
          </p:nvPr>
        </p:nvSpPr>
        <p:spPr>
          <a:xfrm>
            <a:off x="1524000" y="1395334"/>
            <a:ext cx="9144000" cy="4544560"/>
          </a:xfrm>
        </p:spPr>
        <p:txBody>
          <a:bodyPr>
            <a:normAutofit fontScale="92500" lnSpcReduction="10000"/>
          </a:bodyPr>
          <a:lstStyle/>
          <a:p>
            <a:r>
              <a:rPr lang="hr-HR" sz="3200" b="1" dirty="0"/>
              <a:t>RESULTS PER COMPONENT</a:t>
            </a:r>
          </a:p>
          <a:p>
            <a:r>
              <a:rPr lang="hr-HR" sz="3200" b="1" u="sng" dirty="0" err="1"/>
              <a:t>Component</a:t>
            </a:r>
            <a:r>
              <a:rPr lang="hr-HR" sz="3200" b="1" u="sng" dirty="0"/>
              <a:t> 1</a:t>
            </a:r>
          </a:p>
          <a:p>
            <a:pPr algn="just"/>
            <a:r>
              <a:rPr lang="en-GB" b="1" dirty="0"/>
              <a:t>Result 1:</a:t>
            </a:r>
            <a:r>
              <a:rPr lang="hr-HR" b="1" dirty="0"/>
              <a:t>	</a:t>
            </a:r>
            <a:r>
              <a:rPr lang="en-US" b="1" dirty="0"/>
              <a:t>Audit Authority staff trained on audit of measure 7 </a:t>
            </a:r>
            <a:r>
              <a:rPr lang="hr-HR" b="1" dirty="0"/>
              <a:t>			</a:t>
            </a:r>
            <a:r>
              <a:rPr lang="en-US" b="1" dirty="0"/>
              <a:t>Farm diversification and business development and </a:t>
            </a:r>
            <a:r>
              <a:rPr lang="hr-HR" b="1" dirty="0"/>
              <a:t>			</a:t>
            </a:r>
            <a:r>
              <a:rPr lang="en-US" b="1" dirty="0"/>
              <a:t>Measure 9 Technical assistance</a:t>
            </a:r>
            <a:r>
              <a:rPr lang="en-GB" b="1" dirty="0"/>
              <a:t>.</a:t>
            </a:r>
            <a:endParaRPr lang="hr-HR" b="1" dirty="0"/>
          </a:p>
          <a:p>
            <a:pPr marL="342900" indent="-342900" algn="just">
              <a:buFont typeface="Wingdings" panose="05000000000000000000" pitchFamily="2" charset="2"/>
              <a:buChar char="Ø"/>
            </a:pPr>
            <a:r>
              <a:rPr lang="en-US" dirty="0"/>
              <a:t>Training </a:t>
            </a:r>
            <a:r>
              <a:rPr lang="en-US" dirty="0" err="1"/>
              <a:t>Programme</a:t>
            </a:r>
            <a:r>
              <a:rPr lang="en-US" dirty="0"/>
              <a:t> and training materials regarding audit of measures 7 and 9 were prepared</a:t>
            </a:r>
            <a:endParaRPr lang="hr-HR" dirty="0"/>
          </a:p>
          <a:p>
            <a:pPr marL="342900" indent="-342900" algn="just">
              <a:buFont typeface="Wingdings" panose="05000000000000000000" pitchFamily="2" charset="2"/>
              <a:buChar char="Ø"/>
            </a:pPr>
            <a:r>
              <a:rPr lang="hr-HR" dirty="0"/>
              <a:t>D</a:t>
            </a:r>
            <a:r>
              <a:rPr lang="en-US" dirty="0"/>
              <a:t>raft of checklist for auditing Measure 7 and Measure 9 were developed</a:t>
            </a:r>
            <a:endParaRPr lang="hr-HR" dirty="0"/>
          </a:p>
          <a:p>
            <a:pPr marL="342900" indent="-342900" algn="just">
              <a:buFont typeface="Wingdings" panose="05000000000000000000" pitchFamily="2" charset="2"/>
              <a:buChar char="Ø"/>
            </a:pPr>
            <a:r>
              <a:rPr lang="hr-HR" dirty="0"/>
              <a:t>O</a:t>
            </a:r>
            <a:r>
              <a:rPr lang="en-US" dirty="0"/>
              <a:t>n-the-job training for at least 7 staff members of the Department was conducted</a:t>
            </a:r>
            <a:endParaRPr lang="hr-HR" dirty="0"/>
          </a:p>
          <a:p>
            <a:pPr marL="342900" indent="-342900" algn="just">
              <a:buFont typeface="Wingdings" panose="05000000000000000000" pitchFamily="2" charset="2"/>
              <a:buChar char="Ø"/>
            </a:pPr>
            <a:r>
              <a:rPr lang="hr-HR" dirty="0" err="1"/>
              <a:t>Two</a:t>
            </a:r>
            <a:r>
              <a:rPr lang="en-US" dirty="0"/>
              <a:t> study visit</a:t>
            </a:r>
            <a:r>
              <a:rPr lang="hr-HR" dirty="0"/>
              <a:t>s</a:t>
            </a:r>
            <a:r>
              <a:rPr lang="en-US" dirty="0"/>
              <a:t> w</a:t>
            </a:r>
            <a:r>
              <a:rPr lang="hr-HR" dirty="0"/>
              <a:t>ere</a:t>
            </a:r>
            <a:r>
              <a:rPr lang="en-US" dirty="0"/>
              <a:t> organized </a:t>
            </a:r>
            <a:r>
              <a:rPr lang="hr-HR" dirty="0"/>
              <a:t>(</a:t>
            </a:r>
            <a:r>
              <a:rPr lang="en-US" dirty="0"/>
              <a:t>in September 2025 in Croatia</a:t>
            </a:r>
            <a:r>
              <a:rPr lang="hr-HR" dirty="0"/>
              <a:t> </a:t>
            </a:r>
            <a:r>
              <a:rPr lang="hr-HR" dirty="0" err="1"/>
              <a:t>and</a:t>
            </a:r>
            <a:r>
              <a:rPr lang="hr-HR" dirty="0"/>
              <a:t> </a:t>
            </a:r>
            <a:r>
              <a:rPr lang="hr-HR" dirty="0" err="1"/>
              <a:t>in</a:t>
            </a:r>
            <a:r>
              <a:rPr lang="en-US" dirty="0"/>
              <a:t> April</a:t>
            </a:r>
            <a:r>
              <a:rPr lang="hr-HR" dirty="0"/>
              <a:t> 2026</a:t>
            </a:r>
            <a:r>
              <a:rPr lang="en-US" dirty="0"/>
              <a:t> in Austria</a:t>
            </a:r>
            <a:r>
              <a:rPr lang="hr-HR" dirty="0"/>
              <a:t>)</a:t>
            </a:r>
          </a:p>
        </p:txBody>
      </p:sp>
      <p:pic>
        <p:nvPicPr>
          <p:cNvPr id="4" name="Picture 1">
            <a:extLst>
              <a:ext uri="{FF2B5EF4-FFF2-40B4-BE49-F238E27FC236}">
                <a16:creationId xmlns:a16="http://schemas.microsoft.com/office/drawing/2014/main" id="{BB109947-8990-4251-A6CD-9A97961D7DE0}"/>
              </a:ext>
            </a:extLst>
          </p:cNvPr>
          <p:cNvPicPr/>
          <p:nvPr/>
        </p:nvPicPr>
        <p:blipFill rotWithShape="1">
          <a:blip r:embed="rId3" cstate="print">
            <a:extLst>
              <a:ext uri="{28A0092B-C50C-407E-A947-70E740481C1C}">
                <a14:useLocalDpi xmlns:a14="http://schemas.microsoft.com/office/drawing/2010/main" val="0"/>
              </a:ext>
            </a:extLst>
          </a:blip>
          <a:srcRect l="18612" t="17432" r="29870" b="65432"/>
          <a:stretch/>
        </p:blipFill>
        <p:spPr bwMode="auto">
          <a:xfrm>
            <a:off x="377719" y="6016144"/>
            <a:ext cx="2551642" cy="572293"/>
          </a:xfrm>
          <a:prstGeom prst="rect">
            <a:avLst/>
          </a:prstGeom>
          <a:ln>
            <a:noFill/>
          </a:ln>
          <a:extLst>
            <a:ext uri="{53640926-AAD7-44D8-BBD7-CCE9431645EC}">
              <a14:shadowObscured xmlns:a14="http://schemas.microsoft.com/office/drawing/2010/main"/>
            </a:ext>
          </a:extLst>
        </p:spPr>
      </p:pic>
      <p:pic>
        <p:nvPicPr>
          <p:cNvPr id="5" name="Picture 14">
            <a:extLst>
              <a:ext uri="{FF2B5EF4-FFF2-40B4-BE49-F238E27FC236}">
                <a16:creationId xmlns:a16="http://schemas.microsoft.com/office/drawing/2014/main" id="{3495E201-2E13-4576-A010-EF2C98EA7356}"/>
              </a:ext>
            </a:extLst>
          </p:cNvPr>
          <p:cNvPicPr/>
          <p:nvPr/>
        </p:nvPicPr>
        <p:blipFill>
          <a:blip r:embed="rId4" cstate="print">
            <a:extLst>
              <a:ext uri="{28A0092B-C50C-407E-A947-70E740481C1C}">
                <a14:useLocalDpi xmlns:a14="http://schemas.microsoft.com/office/drawing/2010/main" val="0"/>
              </a:ext>
            </a:extLst>
          </a:blip>
          <a:stretch>
            <a:fillRect/>
          </a:stretch>
        </p:blipFill>
        <p:spPr>
          <a:xfrm>
            <a:off x="9223374" y="5939894"/>
            <a:ext cx="2092113" cy="635425"/>
          </a:xfrm>
          <a:prstGeom prst="rect">
            <a:avLst/>
          </a:prstGeom>
        </p:spPr>
      </p:pic>
      <p:pic>
        <p:nvPicPr>
          <p:cNvPr id="6" name="Picture 14" descr="Description: C:\Users\gzakanji\Desktop\Proposal Turkey\flag_yellow_high.jpg">
            <a:extLst>
              <a:ext uri="{FF2B5EF4-FFF2-40B4-BE49-F238E27FC236}">
                <a16:creationId xmlns:a16="http://schemas.microsoft.com/office/drawing/2014/main" id="{5AEE77D9-D718-4672-8646-1720952334AB}"/>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583671" y="383303"/>
            <a:ext cx="918846" cy="556578"/>
          </a:xfrm>
          <a:prstGeom prst="rect">
            <a:avLst/>
          </a:prstGeom>
          <a:noFill/>
          <a:ln>
            <a:noFill/>
          </a:ln>
        </p:spPr>
      </p:pic>
      <p:pic>
        <p:nvPicPr>
          <p:cNvPr id="7" name="Picture 15" descr="Zastava">
            <a:extLst>
              <a:ext uri="{FF2B5EF4-FFF2-40B4-BE49-F238E27FC236}">
                <a16:creationId xmlns:a16="http://schemas.microsoft.com/office/drawing/2014/main" id="{6CB2C10E-683B-49E2-BD12-2CCA86F3ECB3}"/>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9073727" y="367746"/>
            <a:ext cx="1122680" cy="572135"/>
          </a:xfrm>
          <a:prstGeom prst="rect">
            <a:avLst/>
          </a:prstGeom>
          <a:noFill/>
          <a:ln>
            <a:noFill/>
          </a:ln>
        </p:spPr>
      </p:pic>
      <p:pic>
        <p:nvPicPr>
          <p:cNvPr id="8" name="Picture 12" descr="Description: C:\Users\gzakanji\Desktop\Flag_of_Croatia.svg.png">
            <a:extLst>
              <a:ext uri="{FF2B5EF4-FFF2-40B4-BE49-F238E27FC236}">
                <a16:creationId xmlns:a16="http://schemas.microsoft.com/office/drawing/2014/main" id="{C01545D8-516E-4FA7-A57D-B48BA294F058}"/>
              </a:ext>
            </a:extLst>
          </p:cNvPr>
          <p:cNvPicPr/>
          <p:nvPr/>
        </p:nvPicPr>
        <p:blipFill>
          <a:blip r:embed="rId7" cstate="print">
            <a:extLst>
              <a:ext uri="{28A0092B-C50C-407E-A947-70E740481C1C}">
                <a14:useLocalDpi xmlns:a14="http://schemas.microsoft.com/office/drawing/2010/main" val="0"/>
              </a:ext>
            </a:extLst>
          </a:blip>
          <a:srcRect l="11201" r="11145"/>
          <a:stretch>
            <a:fillRect/>
          </a:stretch>
        </p:blipFill>
        <p:spPr bwMode="auto">
          <a:xfrm>
            <a:off x="10538460" y="379175"/>
            <a:ext cx="1069869" cy="549275"/>
          </a:xfrm>
          <a:prstGeom prst="rect">
            <a:avLst/>
          </a:prstGeom>
          <a:noFill/>
          <a:ln>
            <a:noFill/>
          </a:ln>
        </p:spPr>
      </p:pic>
      <p:pic>
        <p:nvPicPr>
          <p:cNvPr id="9" name="Picture 11" descr="Description: Twinning Logo neu">
            <a:extLst>
              <a:ext uri="{FF2B5EF4-FFF2-40B4-BE49-F238E27FC236}">
                <a16:creationId xmlns:a16="http://schemas.microsoft.com/office/drawing/2014/main" id="{A90F91BA-AC2A-4202-8BC1-5CA85849F222}"/>
              </a:ext>
            </a:extLst>
          </p:cNvPr>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6281631" y="5983202"/>
            <a:ext cx="638175" cy="638175"/>
          </a:xfrm>
          <a:prstGeom prst="rect">
            <a:avLst/>
          </a:prstGeom>
          <a:noFill/>
          <a:ln>
            <a:noFill/>
          </a:ln>
        </p:spPr>
      </p:pic>
      <p:pic>
        <p:nvPicPr>
          <p:cNvPr id="10" name="Slika 9" descr="cid:image003.jpg@01D8FF32.1D5D6FA0">
            <a:extLst>
              <a:ext uri="{FF2B5EF4-FFF2-40B4-BE49-F238E27FC236}">
                <a16:creationId xmlns:a16="http://schemas.microsoft.com/office/drawing/2014/main" id="{719D5A2D-C59C-4320-A74B-B50BA28D81C5}"/>
              </a:ext>
            </a:extLst>
          </p:cNvPr>
          <p:cNvPicPr/>
          <p:nvPr/>
        </p:nvPicPr>
        <p:blipFill>
          <a:blip r:embed="rId9" r:link="rId10" cstate="print">
            <a:extLst>
              <a:ext uri="{28A0092B-C50C-407E-A947-70E740481C1C}">
                <a14:useLocalDpi xmlns:a14="http://schemas.microsoft.com/office/drawing/2010/main" val="0"/>
              </a:ext>
            </a:extLst>
          </a:blip>
          <a:srcRect/>
          <a:stretch>
            <a:fillRect/>
          </a:stretch>
        </p:blipFill>
        <p:spPr bwMode="auto">
          <a:xfrm>
            <a:off x="3392487" y="5939894"/>
            <a:ext cx="1158240" cy="692785"/>
          </a:xfrm>
          <a:prstGeom prst="rect">
            <a:avLst/>
          </a:prstGeom>
          <a:noFill/>
          <a:ln>
            <a:noFill/>
          </a:ln>
        </p:spPr>
      </p:pic>
      <p:sp>
        <p:nvSpPr>
          <p:cNvPr id="13" name="Naslov 1">
            <a:extLst>
              <a:ext uri="{FF2B5EF4-FFF2-40B4-BE49-F238E27FC236}">
                <a16:creationId xmlns:a16="http://schemas.microsoft.com/office/drawing/2014/main" id="{EC1A64E5-2521-D977-07F9-42726D3E4BE6}"/>
              </a:ext>
            </a:extLst>
          </p:cNvPr>
          <p:cNvSpPr txBox="1">
            <a:spLocks/>
          </p:cNvSpPr>
          <p:nvPr/>
        </p:nvSpPr>
        <p:spPr>
          <a:xfrm>
            <a:off x="716122" y="118541"/>
            <a:ext cx="9144000" cy="875770"/>
          </a:xfrm>
          <a:prstGeom prst="rect">
            <a:avLst/>
          </a:prstGeom>
        </p:spPr>
        <p:txBody>
          <a:bodyPr vert="horz" lIns="91440" tIns="45720" rIns="91440" bIns="45720" rtlCol="0" anchor="b">
            <a:normAutofit fontScale="90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a:t> </a:t>
            </a:r>
            <a:r>
              <a:rPr lang="en-US" sz="1600" b="1">
                <a:solidFill>
                  <a:schemeClr val="accent1">
                    <a:lumMod val="75000"/>
                  </a:schemeClr>
                </a:solidFill>
                <a:latin typeface="Arial Narrow" panose="020B0606020202030204" pitchFamily="34" charset="0"/>
              </a:rPr>
              <a:t>Twinning light project: Improving and strengthening administrative capacity of the Audit Authority for</a:t>
            </a:r>
            <a:br>
              <a:rPr lang="en-US" sz="1600" b="1">
                <a:solidFill>
                  <a:schemeClr val="accent1">
                    <a:lumMod val="75000"/>
                  </a:schemeClr>
                </a:solidFill>
                <a:latin typeface="Arial Narrow" panose="020B0606020202030204" pitchFamily="34" charset="0"/>
              </a:rPr>
            </a:br>
            <a:r>
              <a:rPr lang="en-US" sz="1600" b="1">
                <a:solidFill>
                  <a:schemeClr val="accent1">
                    <a:lumMod val="75000"/>
                  </a:schemeClr>
                </a:solidFill>
                <a:latin typeface="Arial Narrow" panose="020B0606020202030204" pitchFamily="34" charset="0"/>
              </a:rPr>
              <a:t>audit of IPARD III programme and preparation for future certification work for EAGF and EAFRD</a:t>
            </a:r>
            <a:endParaRPr lang="hr-HR" sz="1600" b="1" dirty="0">
              <a:solidFill>
                <a:schemeClr val="accent1">
                  <a:lumMod val="75000"/>
                </a:schemeClr>
              </a:solidFill>
              <a:latin typeface="Arial Narrow" panose="020B0606020202030204" pitchFamily="34" charset="0"/>
            </a:endParaRPr>
          </a:p>
        </p:txBody>
      </p:sp>
      <p:pic>
        <p:nvPicPr>
          <p:cNvPr id="11" name="Grafika 10">
            <a:extLst>
              <a:ext uri="{FF2B5EF4-FFF2-40B4-BE49-F238E27FC236}">
                <a16:creationId xmlns:a16="http://schemas.microsoft.com/office/drawing/2014/main" id="{7AE86A9E-B4AE-A159-4482-53ECD983FC49}"/>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11"/>
              </a:ext>
              <a:ext uri="{837473B0-CC2E-450A-ABE3-18F120FF3D39}">
                <a1611:picAttrSrcUrl xmlns:a1611="http://schemas.microsoft.com/office/drawing/2016/11/main" r:id="rId12"/>
              </a:ext>
            </a:extLst>
          </a:blip>
          <a:stretch>
            <a:fillRect/>
          </a:stretch>
        </p:blipFill>
        <p:spPr>
          <a:xfrm>
            <a:off x="9635067" y="2589404"/>
            <a:ext cx="760704" cy="718807"/>
          </a:xfrm>
          <a:prstGeom prst="rect">
            <a:avLst/>
          </a:prstGeom>
        </p:spPr>
      </p:pic>
    </p:spTree>
    <p:extLst>
      <p:ext uri="{BB962C8B-B14F-4D97-AF65-F5344CB8AC3E}">
        <p14:creationId xmlns:p14="http://schemas.microsoft.com/office/powerpoint/2010/main" val="3649704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 calcmode="lin" valueType="num">
                                      <p:cBhvr additive="base">
                                        <p:cTn id="13"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Podnaslov 2">
            <a:extLst>
              <a:ext uri="{FF2B5EF4-FFF2-40B4-BE49-F238E27FC236}">
                <a16:creationId xmlns:a16="http://schemas.microsoft.com/office/drawing/2014/main" id="{59630DCB-B30B-43F2-AAD3-56D771D8A349}"/>
              </a:ext>
            </a:extLst>
          </p:cNvPr>
          <p:cNvSpPr>
            <a:spLocks noGrp="1"/>
          </p:cNvSpPr>
          <p:nvPr>
            <p:ph type="subTitle" idx="1"/>
          </p:nvPr>
        </p:nvSpPr>
        <p:spPr>
          <a:xfrm>
            <a:off x="1524000" y="1189086"/>
            <a:ext cx="9144000" cy="5066748"/>
          </a:xfrm>
        </p:spPr>
        <p:txBody>
          <a:bodyPr>
            <a:normAutofit lnSpcReduction="10000"/>
          </a:bodyPr>
          <a:lstStyle/>
          <a:p>
            <a:r>
              <a:rPr lang="hr-HR" sz="3200" b="1" dirty="0"/>
              <a:t>RESULTS PER COMPONENT</a:t>
            </a:r>
          </a:p>
          <a:p>
            <a:r>
              <a:rPr lang="hr-HR" sz="3200" b="1" u="sng" dirty="0" err="1"/>
              <a:t>Component</a:t>
            </a:r>
            <a:r>
              <a:rPr lang="hr-HR" sz="3200" b="1" u="sng" dirty="0"/>
              <a:t> 1</a:t>
            </a:r>
          </a:p>
          <a:p>
            <a:pPr algn="just"/>
            <a:r>
              <a:rPr lang="en-GB" sz="2600" b="1" dirty="0"/>
              <a:t>Result 2:</a:t>
            </a:r>
            <a:r>
              <a:rPr lang="hr-HR" sz="2600" b="1" dirty="0"/>
              <a:t>	</a:t>
            </a:r>
            <a:r>
              <a:rPr lang="en-US" sz="2600" b="1" dirty="0"/>
              <a:t>Increased level of knowledge on IT</a:t>
            </a:r>
            <a:r>
              <a:rPr lang="hr-HR" sz="2600" b="1" dirty="0"/>
              <a:t> </a:t>
            </a:r>
            <a:r>
              <a:rPr lang="en-US" sz="2600" b="1" dirty="0"/>
              <a:t>security/</a:t>
            </a:r>
            <a:r>
              <a:rPr lang="hr-HR" sz="2600" b="1" dirty="0"/>
              <a:t>			</a:t>
            </a:r>
            <a:r>
              <a:rPr lang="en-US" sz="2600" b="1" dirty="0" err="1"/>
              <a:t>digitalisation</a:t>
            </a:r>
            <a:r>
              <a:rPr lang="en-US" sz="2600" b="1" dirty="0"/>
              <a:t> used</a:t>
            </a:r>
            <a:r>
              <a:rPr lang="hr-HR" sz="2600" b="1" dirty="0"/>
              <a:t> </a:t>
            </a:r>
            <a:r>
              <a:rPr lang="en-US" sz="2600" b="1" dirty="0"/>
              <a:t>/</a:t>
            </a:r>
            <a:r>
              <a:rPr lang="hr-HR" sz="2600" b="1" dirty="0"/>
              <a:t> </a:t>
            </a:r>
            <a:r>
              <a:rPr lang="en-US" sz="2600" b="1" dirty="0"/>
              <a:t>needed in the IPARD entities/ </a:t>
            </a:r>
            <a:r>
              <a:rPr lang="hr-HR" sz="2600" b="1" dirty="0"/>
              <a:t>		</a:t>
            </a:r>
            <a:r>
              <a:rPr lang="en-US" sz="2600" b="1" dirty="0"/>
              <a:t>future Member state authorities (auditees) relevant </a:t>
            </a:r>
            <a:r>
              <a:rPr lang="hr-HR" sz="2600" b="1" dirty="0"/>
              <a:t>		</a:t>
            </a:r>
            <a:r>
              <a:rPr lang="en-US" sz="2600" b="1" dirty="0"/>
              <a:t>for the current tasks and updated AA checklists </a:t>
            </a:r>
            <a:r>
              <a:rPr lang="hr-HR" sz="2600" b="1" dirty="0"/>
              <a:t>		</a:t>
            </a:r>
            <a:r>
              <a:rPr lang="en-US" sz="2600" b="1" dirty="0"/>
              <a:t>according to ISO 27002 standard</a:t>
            </a:r>
            <a:endParaRPr lang="hr-HR" sz="2600" b="1" dirty="0"/>
          </a:p>
          <a:p>
            <a:pPr marL="342900" indent="-342900" algn="just">
              <a:buFont typeface="Wingdings" panose="05000000000000000000" pitchFamily="2" charset="2"/>
              <a:buChar char="Ø"/>
            </a:pPr>
            <a:r>
              <a:rPr lang="hr-HR" sz="2200" dirty="0"/>
              <a:t>O</a:t>
            </a:r>
            <a:r>
              <a:rPr lang="en-US" sz="2200" dirty="0"/>
              <a:t>n-the-job trainings for at least 7 staff members of the Department related to IT security measures</a:t>
            </a:r>
            <a:r>
              <a:rPr lang="hr-HR" sz="2200" dirty="0"/>
              <a:t> </a:t>
            </a:r>
            <a:r>
              <a:rPr lang="en-US" sz="2200" dirty="0"/>
              <a:t>was conducted</a:t>
            </a:r>
            <a:endParaRPr lang="hr-HR" sz="2200" dirty="0"/>
          </a:p>
          <a:p>
            <a:pPr marL="342900" indent="-342900" algn="just">
              <a:buFont typeface="Wingdings" panose="05000000000000000000" pitchFamily="2" charset="2"/>
              <a:buChar char="Ø"/>
            </a:pPr>
            <a:r>
              <a:rPr lang="hr-HR" sz="2200" dirty="0"/>
              <a:t>C</a:t>
            </a:r>
            <a:r>
              <a:rPr lang="en-US" sz="2200" dirty="0" err="1"/>
              <a:t>hecklists</a:t>
            </a:r>
            <a:r>
              <a:rPr lang="en-US" sz="2200" dirty="0"/>
              <a:t> and working papers for audit of Information security system were developed</a:t>
            </a:r>
            <a:endParaRPr lang="hr-HR" sz="2200" dirty="0"/>
          </a:p>
          <a:p>
            <a:pPr marL="342900" indent="-342900" algn="just">
              <a:buFont typeface="Wingdings" panose="05000000000000000000" pitchFamily="2" charset="2"/>
              <a:buChar char="Ø"/>
            </a:pPr>
            <a:r>
              <a:rPr lang="hr-HR" sz="2200" dirty="0"/>
              <a:t>N</a:t>
            </a:r>
            <a:r>
              <a:rPr lang="en-US" sz="2200" dirty="0" err="1"/>
              <a:t>ew</a:t>
            </a:r>
            <a:r>
              <a:rPr lang="en-US" sz="2200" dirty="0"/>
              <a:t> developed documents related to Information security system were presented</a:t>
            </a:r>
            <a:endParaRPr lang="hr-HR" sz="2200" dirty="0"/>
          </a:p>
        </p:txBody>
      </p:sp>
      <p:pic>
        <p:nvPicPr>
          <p:cNvPr id="4" name="Picture 1">
            <a:extLst>
              <a:ext uri="{FF2B5EF4-FFF2-40B4-BE49-F238E27FC236}">
                <a16:creationId xmlns:a16="http://schemas.microsoft.com/office/drawing/2014/main" id="{BB109947-8990-4251-A6CD-9A97961D7DE0}"/>
              </a:ext>
            </a:extLst>
          </p:cNvPr>
          <p:cNvPicPr/>
          <p:nvPr/>
        </p:nvPicPr>
        <p:blipFill rotWithShape="1">
          <a:blip r:embed="rId3" cstate="print">
            <a:extLst>
              <a:ext uri="{28A0092B-C50C-407E-A947-70E740481C1C}">
                <a14:useLocalDpi xmlns:a14="http://schemas.microsoft.com/office/drawing/2010/main" val="0"/>
              </a:ext>
            </a:extLst>
          </a:blip>
          <a:srcRect l="18612" t="17432" r="29870" b="65432"/>
          <a:stretch/>
        </p:blipFill>
        <p:spPr bwMode="auto">
          <a:xfrm>
            <a:off x="377719" y="6016144"/>
            <a:ext cx="2551642" cy="572293"/>
          </a:xfrm>
          <a:prstGeom prst="rect">
            <a:avLst/>
          </a:prstGeom>
          <a:ln>
            <a:noFill/>
          </a:ln>
          <a:extLst>
            <a:ext uri="{53640926-AAD7-44D8-BBD7-CCE9431645EC}">
              <a14:shadowObscured xmlns:a14="http://schemas.microsoft.com/office/drawing/2010/main"/>
            </a:ext>
          </a:extLst>
        </p:spPr>
      </p:pic>
      <p:pic>
        <p:nvPicPr>
          <p:cNvPr id="5" name="Picture 14">
            <a:extLst>
              <a:ext uri="{FF2B5EF4-FFF2-40B4-BE49-F238E27FC236}">
                <a16:creationId xmlns:a16="http://schemas.microsoft.com/office/drawing/2014/main" id="{3495E201-2E13-4576-A010-EF2C98EA7356}"/>
              </a:ext>
            </a:extLst>
          </p:cNvPr>
          <p:cNvPicPr/>
          <p:nvPr/>
        </p:nvPicPr>
        <p:blipFill>
          <a:blip r:embed="rId4" cstate="print">
            <a:extLst>
              <a:ext uri="{28A0092B-C50C-407E-A947-70E740481C1C}">
                <a14:useLocalDpi xmlns:a14="http://schemas.microsoft.com/office/drawing/2010/main" val="0"/>
              </a:ext>
            </a:extLst>
          </a:blip>
          <a:stretch>
            <a:fillRect/>
          </a:stretch>
        </p:blipFill>
        <p:spPr>
          <a:xfrm>
            <a:off x="9223374" y="5939894"/>
            <a:ext cx="2092113" cy="635425"/>
          </a:xfrm>
          <a:prstGeom prst="rect">
            <a:avLst/>
          </a:prstGeom>
        </p:spPr>
      </p:pic>
      <p:pic>
        <p:nvPicPr>
          <p:cNvPr id="6" name="Picture 14" descr="Description: C:\Users\gzakanji\Desktop\Proposal Turkey\flag_yellow_high.jpg">
            <a:extLst>
              <a:ext uri="{FF2B5EF4-FFF2-40B4-BE49-F238E27FC236}">
                <a16:creationId xmlns:a16="http://schemas.microsoft.com/office/drawing/2014/main" id="{5AEE77D9-D718-4672-8646-1720952334AB}"/>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583671" y="383303"/>
            <a:ext cx="918846" cy="556578"/>
          </a:xfrm>
          <a:prstGeom prst="rect">
            <a:avLst/>
          </a:prstGeom>
          <a:noFill/>
          <a:ln>
            <a:noFill/>
          </a:ln>
        </p:spPr>
      </p:pic>
      <p:pic>
        <p:nvPicPr>
          <p:cNvPr id="7" name="Picture 15" descr="Zastava">
            <a:extLst>
              <a:ext uri="{FF2B5EF4-FFF2-40B4-BE49-F238E27FC236}">
                <a16:creationId xmlns:a16="http://schemas.microsoft.com/office/drawing/2014/main" id="{6CB2C10E-683B-49E2-BD12-2CCA86F3ECB3}"/>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9073727" y="367746"/>
            <a:ext cx="1122680" cy="572135"/>
          </a:xfrm>
          <a:prstGeom prst="rect">
            <a:avLst/>
          </a:prstGeom>
          <a:noFill/>
          <a:ln>
            <a:noFill/>
          </a:ln>
        </p:spPr>
      </p:pic>
      <p:pic>
        <p:nvPicPr>
          <p:cNvPr id="8" name="Picture 12" descr="Description: C:\Users\gzakanji\Desktop\Flag_of_Croatia.svg.png">
            <a:extLst>
              <a:ext uri="{FF2B5EF4-FFF2-40B4-BE49-F238E27FC236}">
                <a16:creationId xmlns:a16="http://schemas.microsoft.com/office/drawing/2014/main" id="{C01545D8-516E-4FA7-A57D-B48BA294F058}"/>
              </a:ext>
            </a:extLst>
          </p:cNvPr>
          <p:cNvPicPr/>
          <p:nvPr/>
        </p:nvPicPr>
        <p:blipFill>
          <a:blip r:embed="rId7" cstate="print">
            <a:extLst>
              <a:ext uri="{28A0092B-C50C-407E-A947-70E740481C1C}">
                <a14:useLocalDpi xmlns:a14="http://schemas.microsoft.com/office/drawing/2010/main" val="0"/>
              </a:ext>
            </a:extLst>
          </a:blip>
          <a:srcRect l="11201" r="11145"/>
          <a:stretch>
            <a:fillRect/>
          </a:stretch>
        </p:blipFill>
        <p:spPr bwMode="auto">
          <a:xfrm>
            <a:off x="10538460" y="379175"/>
            <a:ext cx="1069869" cy="549275"/>
          </a:xfrm>
          <a:prstGeom prst="rect">
            <a:avLst/>
          </a:prstGeom>
          <a:noFill/>
          <a:ln>
            <a:noFill/>
          </a:ln>
        </p:spPr>
      </p:pic>
      <p:pic>
        <p:nvPicPr>
          <p:cNvPr id="9" name="Picture 11" descr="Description: Twinning Logo neu">
            <a:extLst>
              <a:ext uri="{FF2B5EF4-FFF2-40B4-BE49-F238E27FC236}">
                <a16:creationId xmlns:a16="http://schemas.microsoft.com/office/drawing/2014/main" id="{A90F91BA-AC2A-4202-8BC1-5CA85849F222}"/>
              </a:ext>
            </a:extLst>
          </p:cNvPr>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6281631" y="5983202"/>
            <a:ext cx="638175" cy="638175"/>
          </a:xfrm>
          <a:prstGeom prst="rect">
            <a:avLst/>
          </a:prstGeom>
          <a:noFill/>
          <a:ln>
            <a:noFill/>
          </a:ln>
        </p:spPr>
      </p:pic>
      <p:pic>
        <p:nvPicPr>
          <p:cNvPr id="10" name="Slika 9" descr="cid:image003.jpg@01D8FF32.1D5D6FA0">
            <a:extLst>
              <a:ext uri="{FF2B5EF4-FFF2-40B4-BE49-F238E27FC236}">
                <a16:creationId xmlns:a16="http://schemas.microsoft.com/office/drawing/2014/main" id="{719D5A2D-C59C-4320-A74B-B50BA28D81C5}"/>
              </a:ext>
            </a:extLst>
          </p:cNvPr>
          <p:cNvPicPr/>
          <p:nvPr/>
        </p:nvPicPr>
        <p:blipFill>
          <a:blip r:embed="rId9" r:link="rId10" cstate="print">
            <a:extLst>
              <a:ext uri="{28A0092B-C50C-407E-A947-70E740481C1C}">
                <a14:useLocalDpi xmlns:a14="http://schemas.microsoft.com/office/drawing/2010/main" val="0"/>
              </a:ext>
            </a:extLst>
          </a:blip>
          <a:srcRect/>
          <a:stretch>
            <a:fillRect/>
          </a:stretch>
        </p:blipFill>
        <p:spPr bwMode="auto">
          <a:xfrm>
            <a:off x="3392487" y="5939894"/>
            <a:ext cx="1158240" cy="692785"/>
          </a:xfrm>
          <a:prstGeom prst="rect">
            <a:avLst/>
          </a:prstGeom>
          <a:noFill/>
          <a:ln>
            <a:noFill/>
          </a:ln>
        </p:spPr>
      </p:pic>
      <p:sp>
        <p:nvSpPr>
          <p:cNvPr id="13" name="Naslov 1">
            <a:extLst>
              <a:ext uri="{FF2B5EF4-FFF2-40B4-BE49-F238E27FC236}">
                <a16:creationId xmlns:a16="http://schemas.microsoft.com/office/drawing/2014/main" id="{F365CDD2-4339-8718-D2DC-70F546CF6457}"/>
              </a:ext>
            </a:extLst>
          </p:cNvPr>
          <p:cNvSpPr txBox="1">
            <a:spLocks/>
          </p:cNvSpPr>
          <p:nvPr/>
        </p:nvSpPr>
        <p:spPr>
          <a:xfrm>
            <a:off x="716122" y="118541"/>
            <a:ext cx="9144000" cy="875770"/>
          </a:xfrm>
          <a:prstGeom prst="rect">
            <a:avLst/>
          </a:prstGeom>
        </p:spPr>
        <p:txBody>
          <a:bodyPr vert="horz" lIns="91440" tIns="45720" rIns="91440" bIns="45720" rtlCol="0" anchor="b">
            <a:normAutofit fontScale="90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a:t> </a:t>
            </a:r>
            <a:r>
              <a:rPr lang="en-US" sz="1600" b="1">
                <a:solidFill>
                  <a:schemeClr val="accent1">
                    <a:lumMod val="75000"/>
                  </a:schemeClr>
                </a:solidFill>
                <a:latin typeface="Arial Narrow" panose="020B0606020202030204" pitchFamily="34" charset="0"/>
              </a:rPr>
              <a:t>Twinning light project: Improving and strengthening administrative capacity of the Audit Authority for</a:t>
            </a:r>
            <a:br>
              <a:rPr lang="en-US" sz="1600" b="1">
                <a:solidFill>
                  <a:schemeClr val="accent1">
                    <a:lumMod val="75000"/>
                  </a:schemeClr>
                </a:solidFill>
                <a:latin typeface="Arial Narrow" panose="020B0606020202030204" pitchFamily="34" charset="0"/>
              </a:rPr>
            </a:br>
            <a:r>
              <a:rPr lang="en-US" sz="1600" b="1">
                <a:solidFill>
                  <a:schemeClr val="accent1">
                    <a:lumMod val="75000"/>
                  </a:schemeClr>
                </a:solidFill>
                <a:latin typeface="Arial Narrow" panose="020B0606020202030204" pitchFamily="34" charset="0"/>
              </a:rPr>
              <a:t>audit of IPARD III programme and preparation for future certification work for EAGF and EAFRD</a:t>
            </a:r>
            <a:endParaRPr lang="hr-HR" sz="1600" b="1" dirty="0">
              <a:solidFill>
                <a:schemeClr val="accent1">
                  <a:lumMod val="75000"/>
                </a:schemeClr>
              </a:solidFill>
              <a:latin typeface="Arial Narrow" panose="020B0606020202030204" pitchFamily="34" charset="0"/>
            </a:endParaRPr>
          </a:p>
        </p:txBody>
      </p:sp>
      <p:pic>
        <p:nvPicPr>
          <p:cNvPr id="2" name="Grafika 1">
            <a:extLst>
              <a:ext uri="{FF2B5EF4-FFF2-40B4-BE49-F238E27FC236}">
                <a16:creationId xmlns:a16="http://schemas.microsoft.com/office/drawing/2014/main" id="{89E12235-AE86-C11C-6431-E31774707892}"/>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11"/>
              </a:ext>
              <a:ext uri="{837473B0-CC2E-450A-ABE3-18F120FF3D39}">
                <a1611:picAttrSrcUrl xmlns:a1611="http://schemas.microsoft.com/office/drawing/2016/11/main" r:id="rId12"/>
              </a:ext>
            </a:extLst>
          </a:blip>
          <a:stretch>
            <a:fillRect/>
          </a:stretch>
        </p:blipFill>
        <p:spPr>
          <a:xfrm>
            <a:off x="10538460" y="3205087"/>
            <a:ext cx="760704" cy="718807"/>
          </a:xfrm>
          <a:prstGeom prst="rect">
            <a:avLst/>
          </a:prstGeom>
        </p:spPr>
      </p:pic>
    </p:spTree>
    <p:extLst>
      <p:ext uri="{BB962C8B-B14F-4D97-AF65-F5344CB8AC3E}">
        <p14:creationId xmlns:p14="http://schemas.microsoft.com/office/powerpoint/2010/main" val="1184315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 calcmode="lin" valueType="num">
                                      <p:cBhvr additive="base">
                                        <p:cTn id="13" dur="500" fill="hold"/>
                                        <p:tgtEl>
                                          <p:spTgt spid="3">
                                            <p:txEl>
                                              <p:pRg st="4" end="4"/>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ema sustava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sustava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817</TotalTime>
  <Words>1499</Words>
  <Application>Microsoft Office PowerPoint</Application>
  <PresentationFormat>Široki zaslon</PresentationFormat>
  <Paragraphs>132</Paragraphs>
  <Slides>16</Slides>
  <Notes>16</Notes>
  <HiddenSlides>0</HiddenSlides>
  <MMClips>0</MMClips>
  <ScaleCrop>false</ScaleCrop>
  <HeadingPairs>
    <vt:vector size="6" baseType="variant">
      <vt:variant>
        <vt:lpstr>Korišteni fontovi</vt:lpstr>
      </vt:variant>
      <vt:variant>
        <vt:i4>5</vt:i4>
      </vt:variant>
      <vt:variant>
        <vt:lpstr>Tema</vt:lpstr>
      </vt:variant>
      <vt:variant>
        <vt:i4>1</vt:i4>
      </vt:variant>
      <vt:variant>
        <vt:lpstr>Naslovi slajdova</vt:lpstr>
      </vt:variant>
      <vt:variant>
        <vt:i4>16</vt:i4>
      </vt:variant>
    </vt:vector>
  </HeadingPairs>
  <TitlesOfParts>
    <vt:vector size="22" baseType="lpstr">
      <vt:lpstr>Arial</vt:lpstr>
      <vt:lpstr>Arial Narrow</vt:lpstr>
      <vt:lpstr>Calibri</vt:lpstr>
      <vt:lpstr>Calibri Light</vt:lpstr>
      <vt:lpstr>Wingdings</vt:lpstr>
      <vt:lpstr>Tema sustava Office</vt:lpstr>
      <vt:lpstr> Twinning light project: Improving and strengthening administrative capacity of the Audit Authority for audit of IPARD III programme and preparation for future certification work for EAGF and EAFRD</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Improving legislative framework and strengthening the  Administrative Capacity of the Audit Authority of Montenegro</dc:title>
  <dc:creator>Neven Šprlje</dc:creator>
  <cp:lastModifiedBy>Neven Šprlje</cp:lastModifiedBy>
  <cp:revision>27</cp:revision>
  <dcterms:created xsi:type="dcterms:W3CDTF">2023-03-08T11:09:07Z</dcterms:created>
  <dcterms:modified xsi:type="dcterms:W3CDTF">2026-04-27T13:13:36Z</dcterms:modified>
</cp:coreProperties>
</file>